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notesMasterIdLst>
    <p:notesMasterId r:id="rId30"/>
  </p:notesMasterIdLst>
  <p:handoutMasterIdLst>
    <p:handoutMasterId r:id="rId31"/>
  </p:handoutMasterIdLst>
  <p:sldIdLst>
    <p:sldId id="256" r:id="rId2"/>
    <p:sldId id="285" r:id="rId3"/>
    <p:sldId id="288" r:id="rId4"/>
    <p:sldId id="275" r:id="rId5"/>
    <p:sldId id="293" r:id="rId6"/>
    <p:sldId id="262" r:id="rId7"/>
    <p:sldId id="291" r:id="rId8"/>
    <p:sldId id="297" r:id="rId9"/>
    <p:sldId id="298" r:id="rId10"/>
    <p:sldId id="301" r:id="rId11"/>
    <p:sldId id="292" r:id="rId12"/>
    <p:sldId id="296" r:id="rId13"/>
    <p:sldId id="294" r:id="rId14"/>
    <p:sldId id="270" r:id="rId15"/>
    <p:sldId id="280" r:id="rId16"/>
    <p:sldId id="277" r:id="rId17"/>
    <p:sldId id="287" r:id="rId18"/>
    <p:sldId id="290" r:id="rId19"/>
    <p:sldId id="299" r:id="rId20"/>
    <p:sldId id="295" r:id="rId21"/>
    <p:sldId id="271" r:id="rId22"/>
    <p:sldId id="272" r:id="rId23"/>
    <p:sldId id="276" r:id="rId24"/>
    <p:sldId id="257" r:id="rId25"/>
    <p:sldId id="300" r:id="rId26"/>
    <p:sldId id="284" r:id="rId27"/>
    <p:sldId id="302" r:id="rId28"/>
    <p:sldId id="303" r:id="rId29"/>
  </p:sldIdLst>
  <p:sldSz cx="9144000" cy="6858000" type="screen4x3"/>
  <p:notesSz cx="7010400" cy="9296400"/>
  <p:defaultTextStyle>
    <a:defPPr>
      <a:defRPr lang="en-US"/>
    </a:defPPr>
    <a:lvl1pPr algn="l" rtl="0" fontAlgn="base">
      <a:lnSpc>
        <a:spcPct val="80000"/>
      </a:lnSpc>
      <a:spcBef>
        <a:spcPct val="20000"/>
      </a:spcBef>
      <a:spcAft>
        <a:spcPct val="0"/>
      </a:spcAft>
      <a:defRPr kern="1200">
        <a:solidFill>
          <a:schemeClr val="tx1"/>
        </a:solidFill>
        <a:latin typeface="Arial" charset="0"/>
        <a:ea typeface="+mn-ea"/>
        <a:cs typeface="+mn-cs"/>
      </a:defRPr>
    </a:lvl1pPr>
    <a:lvl2pPr marL="457200" algn="l" rtl="0" fontAlgn="base">
      <a:lnSpc>
        <a:spcPct val="80000"/>
      </a:lnSpc>
      <a:spcBef>
        <a:spcPct val="20000"/>
      </a:spcBef>
      <a:spcAft>
        <a:spcPct val="0"/>
      </a:spcAft>
      <a:defRPr kern="1200">
        <a:solidFill>
          <a:schemeClr val="tx1"/>
        </a:solidFill>
        <a:latin typeface="Arial" charset="0"/>
        <a:ea typeface="+mn-ea"/>
        <a:cs typeface="+mn-cs"/>
      </a:defRPr>
    </a:lvl2pPr>
    <a:lvl3pPr marL="914400" algn="l" rtl="0" fontAlgn="base">
      <a:lnSpc>
        <a:spcPct val="80000"/>
      </a:lnSpc>
      <a:spcBef>
        <a:spcPct val="20000"/>
      </a:spcBef>
      <a:spcAft>
        <a:spcPct val="0"/>
      </a:spcAft>
      <a:defRPr kern="1200">
        <a:solidFill>
          <a:schemeClr val="tx1"/>
        </a:solidFill>
        <a:latin typeface="Arial" charset="0"/>
        <a:ea typeface="+mn-ea"/>
        <a:cs typeface="+mn-cs"/>
      </a:defRPr>
    </a:lvl3pPr>
    <a:lvl4pPr marL="1371600" algn="l" rtl="0" fontAlgn="base">
      <a:lnSpc>
        <a:spcPct val="80000"/>
      </a:lnSpc>
      <a:spcBef>
        <a:spcPct val="20000"/>
      </a:spcBef>
      <a:spcAft>
        <a:spcPct val="0"/>
      </a:spcAft>
      <a:defRPr kern="1200">
        <a:solidFill>
          <a:schemeClr val="tx1"/>
        </a:solidFill>
        <a:latin typeface="Arial" charset="0"/>
        <a:ea typeface="+mn-ea"/>
        <a:cs typeface="+mn-cs"/>
      </a:defRPr>
    </a:lvl4pPr>
    <a:lvl5pPr marL="1828800" algn="l" rtl="0" fontAlgn="base">
      <a:lnSpc>
        <a:spcPct val="80000"/>
      </a:lnSpc>
      <a:spcBef>
        <a:spcPct val="2000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28" y="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5138"/>
          </a:xfrm>
          <a:prstGeom prst="rect">
            <a:avLst/>
          </a:prstGeom>
        </p:spPr>
        <p:txBody>
          <a:bodyPr vert="horz" lIns="91440" tIns="45720" rIns="91440" bIns="45720" rtlCol="0"/>
          <a:lstStyle>
            <a:lvl1pPr algn="r">
              <a:defRPr sz="1200"/>
            </a:lvl1pPr>
          </a:lstStyle>
          <a:p>
            <a:fld id="{021678F2-7C16-4CBF-9397-156CCB99286B}" type="datetimeFigureOut">
              <a:rPr lang="en-US" smtClean="0"/>
              <a:pPr/>
              <a:t>11/4/2022</a:t>
            </a:fld>
            <a:endParaRPr lang="en-US" dirty="0"/>
          </a:p>
        </p:txBody>
      </p:sp>
      <p:sp>
        <p:nvSpPr>
          <p:cNvPr id="4" name="Footer Placeholder 3"/>
          <p:cNvSpPr>
            <a:spLocks noGrp="1"/>
          </p:cNvSpPr>
          <p:nvPr>
            <p:ph type="ftr" sz="quarter" idx="2"/>
          </p:nvPr>
        </p:nvSpPr>
        <p:spPr>
          <a:xfrm>
            <a:off x="0" y="8829676"/>
            <a:ext cx="3037840"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676"/>
            <a:ext cx="3037840" cy="465138"/>
          </a:xfrm>
          <a:prstGeom prst="rect">
            <a:avLst/>
          </a:prstGeom>
        </p:spPr>
        <p:txBody>
          <a:bodyPr vert="horz" lIns="91440" tIns="45720" rIns="91440" bIns="45720" rtlCol="0" anchor="b"/>
          <a:lstStyle>
            <a:lvl1pPr algn="r">
              <a:defRPr sz="1200"/>
            </a:lvl1pPr>
          </a:lstStyle>
          <a:p>
            <a:fld id="{E888CAF6-D62E-4E26-B8F6-B52400DF9974}" type="slidenum">
              <a:rPr lang="en-US" smtClean="0"/>
              <a:pPr/>
              <a:t>‹#›</a:t>
            </a:fld>
            <a:endParaRPr lang="en-US" dirty="0"/>
          </a:p>
        </p:txBody>
      </p:sp>
    </p:spTree>
    <p:extLst>
      <p:ext uri="{BB962C8B-B14F-4D97-AF65-F5344CB8AC3E}">
        <p14:creationId xmlns:p14="http://schemas.microsoft.com/office/powerpoint/2010/main" val="30751991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5138"/>
          </a:xfrm>
          <a:prstGeom prst="rect">
            <a:avLst/>
          </a:prstGeom>
        </p:spPr>
        <p:txBody>
          <a:bodyPr vert="horz" lIns="91440" tIns="45720" rIns="91440" bIns="45720" rtlCol="0"/>
          <a:lstStyle>
            <a:lvl1pPr algn="r">
              <a:defRPr sz="1200"/>
            </a:lvl1pPr>
          </a:lstStyle>
          <a:p>
            <a:fld id="{C75C68B7-8A91-4BA6-98CB-D1893302FB35}" type="datetimeFigureOut">
              <a:rPr lang="en-US" smtClean="0"/>
              <a:pPr/>
              <a:t>11/4/2022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16426"/>
            <a:ext cx="5608320" cy="41830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6"/>
            <a:ext cx="3037840"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676"/>
            <a:ext cx="3037840" cy="465138"/>
          </a:xfrm>
          <a:prstGeom prst="rect">
            <a:avLst/>
          </a:prstGeom>
        </p:spPr>
        <p:txBody>
          <a:bodyPr vert="horz" lIns="91440" tIns="45720" rIns="91440" bIns="45720" rtlCol="0" anchor="b"/>
          <a:lstStyle>
            <a:lvl1pPr algn="r">
              <a:defRPr sz="1200"/>
            </a:lvl1pPr>
          </a:lstStyle>
          <a:p>
            <a:fld id="{9CAD6CF2-60ED-4A02-B919-C6CCF3F22B2C}" type="slidenum">
              <a:rPr lang="en-US" smtClean="0"/>
              <a:pPr/>
              <a:t>‹#›</a:t>
            </a:fld>
            <a:endParaRPr lang="en-US" dirty="0"/>
          </a:p>
        </p:txBody>
      </p:sp>
    </p:spTree>
    <p:extLst>
      <p:ext uri="{BB962C8B-B14F-4D97-AF65-F5344CB8AC3E}">
        <p14:creationId xmlns:p14="http://schemas.microsoft.com/office/powerpoint/2010/main" val="24341806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D50563AA-1383-470B-8995-4F6EB31481C2}" type="slidenum">
              <a:rPr lang="en-US"/>
              <a:pPr/>
              <a:t>1</a:t>
            </a:fld>
            <a:endParaRPr lang="en-US" dirty="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buFontTx/>
              <a:buChar char="•"/>
            </a:pPr>
            <a:endParaRPr lang="en-US" dirty="0"/>
          </a:p>
        </p:txBody>
      </p:sp>
    </p:spTree>
    <p:extLst>
      <p:ext uri="{BB962C8B-B14F-4D97-AF65-F5344CB8AC3E}">
        <p14:creationId xmlns:p14="http://schemas.microsoft.com/office/powerpoint/2010/main" val="19119298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AD6CF2-60ED-4A02-B919-C6CCF3F22B2C}" type="slidenum">
              <a:rPr lang="en-US" smtClean="0"/>
              <a:pPr/>
              <a:t>11</a:t>
            </a:fld>
            <a:endParaRPr lang="en-US" dirty="0"/>
          </a:p>
        </p:txBody>
      </p:sp>
    </p:spTree>
    <p:extLst>
      <p:ext uri="{BB962C8B-B14F-4D97-AF65-F5344CB8AC3E}">
        <p14:creationId xmlns:p14="http://schemas.microsoft.com/office/powerpoint/2010/main" val="7673865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AD6CF2-60ED-4A02-B919-C6CCF3F22B2C}" type="slidenum">
              <a:rPr lang="en-US" smtClean="0"/>
              <a:pPr/>
              <a:t>12</a:t>
            </a:fld>
            <a:endParaRPr lang="en-US" dirty="0"/>
          </a:p>
        </p:txBody>
      </p:sp>
    </p:spTree>
    <p:extLst>
      <p:ext uri="{BB962C8B-B14F-4D97-AF65-F5344CB8AC3E}">
        <p14:creationId xmlns:p14="http://schemas.microsoft.com/office/powerpoint/2010/main" val="22271807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AD6CF2-60ED-4A02-B919-C6CCF3F22B2C}" type="slidenum">
              <a:rPr lang="en-US" smtClean="0"/>
              <a:pPr/>
              <a:t>13</a:t>
            </a:fld>
            <a:endParaRPr lang="en-US" dirty="0"/>
          </a:p>
        </p:txBody>
      </p:sp>
    </p:spTree>
    <p:extLst>
      <p:ext uri="{BB962C8B-B14F-4D97-AF65-F5344CB8AC3E}">
        <p14:creationId xmlns:p14="http://schemas.microsoft.com/office/powerpoint/2010/main" val="17908592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5DF45F8B-A5C6-4E9A-9386-3F298D158C71}" type="slidenum">
              <a:rPr lang="en-US"/>
              <a:pPr/>
              <a:t>14</a:t>
            </a:fld>
            <a:endParaRPr lang="en-US" dirty="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buFontTx/>
              <a:buChar char="•"/>
            </a:pPr>
            <a:endParaRPr lang="en-US" dirty="0"/>
          </a:p>
        </p:txBody>
      </p:sp>
    </p:spTree>
    <p:extLst>
      <p:ext uri="{BB962C8B-B14F-4D97-AF65-F5344CB8AC3E}">
        <p14:creationId xmlns:p14="http://schemas.microsoft.com/office/powerpoint/2010/main" val="32621530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27BE3CCC-3ED0-4615-A7C8-BCE9D5666985}" type="slidenum">
              <a:rPr lang="en-US"/>
              <a:pPr/>
              <a:t>15</a:t>
            </a:fld>
            <a:endParaRPr lang="en-US" dirty="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buFontTx/>
              <a:buChar char="•"/>
            </a:pPr>
            <a:endParaRPr lang="en-US" dirty="0"/>
          </a:p>
        </p:txBody>
      </p:sp>
    </p:spTree>
    <p:extLst>
      <p:ext uri="{BB962C8B-B14F-4D97-AF65-F5344CB8AC3E}">
        <p14:creationId xmlns:p14="http://schemas.microsoft.com/office/powerpoint/2010/main" val="13985623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5E31B56B-41CF-4BB3-8E2A-26231A18D7DD}" type="slidenum">
              <a:rPr lang="en-US"/>
              <a:pPr/>
              <a:t>16</a:t>
            </a:fld>
            <a:endParaRPr lang="en-US" dirty="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buFontTx/>
              <a:buChar char="•"/>
            </a:pPr>
            <a:endParaRPr lang="en-US" dirty="0"/>
          </a:p>
        </p:txBody>
      </p:sp>
    </p:spTree>
    <p:extLst>
      <p:ext uri="{BB962C8B-B14F-4D97-AF65-F5344CB8AC3E}">
        <p14:creationId xmlns:p14="http://schemas.microsoft.com/office/powerpoint/2010/main" val="15578804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7B13C929-D8DC-475C-BFD1-8AC21BCEDB07}" type="slidenum">
              <a:rPr lang="en-US"/>
              <a:pPr/>
              <a:t>17</a:t>
            </a:fld>
            <a:endParaRPr lang="en-US" dirty="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buFontTx/>
              <a:buChar char="•"/>
            </a:pPr>
            <a:endParaRPr lang="en-US" dirty="0"/>
          </a:p>
        </p:txBody>
      </p:sp>
    </p:spTree>
    <p:extLst>
      <p:ext uri="{BB962C8B-B14F-4D97-AF65-F5344CB8AC3E}">
        <p14:creationId xmlns:p14="http://schemas.microsoft.com/office/powerpoint/2010/main" val="4942180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AD6CF2-60ED-4A02-B919-C6CCF3F22B2C}" type="slidenum">
              <a:rPr lang="en-US" smtClean="0"/>
              <a:pPr/>
              <a:t>18</a:t>
            </a:fld>
            <a:endParaRPr lang="en-US" dirty="0"/>
          </a:p>
        </p:txBody>
      </p:sp>
    </p:spTree>
    <p:extLst>
      <p:ext uri="{BB962C8B-B14F-4D97-AF65-F5344CB8AC3E}">
        <p14:creationId xmlns:p14="http://schemas.microsoft.com/office/powerpoint/2010/main" val="38853053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AD6CF2-60ED-4A02-B919-C6CCF3F22B2C}" type="slidenum">
              <a:rPr lang="en-US" smtClean="0"/>
              <a:pPr/>
              <a:t>20</a:t>
            </a:fld>
            <a:endParaRPr lang="en-US" dirty="0"/>
          </a:p>
        </p:txBody>
      </p:sp>
    </p:spTree>
    <p:extLst>
      <p:ext uri="{BB962C8B-B14F-4D97-AF65-F5344CB8AC3E}">
        <p14:creationId xmlns:p14="http://schemas.microsoft.com/office/powerpoint/2010/main" val="2081215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D4AD0016-94D1-4E13-B953-809502AA08B4}" type="slidenum">
              <a:rPr lang="en-US"/>
              <a:pPr/>
              <a:t>21</a:t>
            </a:fld>
            <a:endParaRPr lang="en-US" dirty="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buFontTx/>
              <a:buChar char="•"/>
            </a:pPr>
            <a:endParaRPr lang="en-US" dirty="0"/>
          </a:p>
        </p:txBody>
      </p:sp>
    </p:spTree>
    <p:extLst>
      <p:ext uri="{BB962C8B-B14F-4D97-AF65-F5344CB8AC3E}">
        <p14:creationId xmlns:p14="http://schemas.microsoft.com/office/powerpoint/2010/main" val="3467890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AD6CF2-60ED-4A02-B919-C6CCF3F22B2C}" type="slidenum">
              <a:rPr lang="en-US" smtClean="0"/>
              <a:pPr/>
              <a:t>2</a:t>
            </a:fld>
            <a:endParaRPr lang="en-US" dirty="0"/>
          </a:p>
        </p:txBody>
      </p:sp>
    </p:spTree>
    <p:extLst>
      <p:ext uri="{BB962C8B-B14F-4D97-AF65-F5344CB8AC3E}">
        <p14:creationId xmlns:p14="http://schemas.microsoft.com/office/powerpoint/2010/main" val="1381888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60E2EB93-6BED-4345-B367-081233E66D35}" type="slidenum">
              <a:rPr lang="en-US"/>
              <a:pPr/>
              <a:t>22</a:t>
            </a:fld>
            <a:endParaRPr lang="en-US" dirty="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buFontTx/>
              <a:buChar char="•"/>
            </a:pPr>
            <a:endParaRPr lang="en-US" dirty="0"/>
          </a:p>
        </p:txBody>
      </p:sp>
    </p:spTree>
    <p:extLst>
      <p:ext uri="{BB962C8B-B14F-4D97-AF65-F5344CB8AC3E}">
        <p14:creationId xmlns:p14="http://schemas.microsoft.com/office/powerpoint/2010/main" val="22958942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AD6CF2-60ED-4A02-B919-C6CCF3F22B2C}" type="slidenum">
              <a:rPr lang="en-US" smtClean="0"/>
              <a:pPr/>
              <a:t>23</a:t>
            </a:fld>
            <a:endParaRPr lang="en-US" dirty="0"/>
          </a:p>
        </p:txBody>
      </p:sp>
    </p:spTree>
    <p:extLst>
      <p:ext uri="{BB962C8B-B14F-4D97-AF65-F5344CB8AC3E}">
        <p14:creationId xmlns:p14="http://schemas.microsoft.com/office/powerpoint/2010/main" val="14091496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64910A06-F304-4E8B-BA3F-E6D13920AA6A}" type="slidenum">
              <a:rPr lang="en-US"/>
              <a:pPr/>
              <a:t>24</a:t>
            </a:fld>
            <a:endParaRPr lang="en-US" dirty="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marL="0" marR="0" lvl="0" indent="0" algn="l" defTabSz="914400" rtl="0" eaLnBrk="1" fontAlgn="auto" latinLnBrk="0" hangingPunct="1">
              <a:lnSpc>
                <a:spcPct val="100000"/>
              </a:lnSpc>
              <a:spcBef>
                <a:spcPts val="0"/>
              </a:spcBef>
              <a:spcAft>
                <a:spcPts val="0"/>
              </a:spcAft>
              <a:buClrTx/>
              <a:buSzTx/>
              <a:buFontTx/>
              <a:buChar char="•"/>
              <a:tabLst/>
              <a:defRPr/>
            </a:pPr>
            <a:r>
              <a:rPr lang="en-US" dirty="0"/>
              <a:t>Discuss your parent resource room,</a:t>
            </a:r>
            <a:r>
              <a:rPr lang="en-US" baseline="0" dirty="0"/>
              <a:t> what is offered, and what is available.</a:t>
            </a:r>
            <a:endParaRPr lang="en-US" dirty="0"/>
          </a:p>
          <a:p>
            <a:pPr eaLnBrk="1" hangingPunct="1">
              <a:buFontTx/>
              <a:buChar char="•"/>
            </a:pPr>
            <a:endParaRPr lang="en-US" dirty="0"/>
          </a:p>
        </p:txBody>
      </p:sp>
    </p:spTree>
    <p:extLst>
      <p:ext uri="{BB962C8B-B14F-4D97-AF65-F5344CB8AC3E}">
        <p14:creationId xmlns:p14="http://schemas.microsoft.com/office/powerpoint/2010/main" val="33602668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AD6CF2-60ED-4A02-B919-C6CCF3F22B2C}" type="slidenum">
              <a:rPr lang="en-US" smtClean="0"/>
              <a:pPr/>
              <a:t>26</a:t>
            </a:fld>
            <a:endParaRPr lang="en-US" dirty="0"/>
          </a:p>
        </p:txBody>
      </p:sp>
    </p:spTree>
    <p:extLst>
      <p:ext uri="{BB962C8B-B14F-4D97-AF65-F5344CB8AC3E}">
        <p14:creationId xmlns:p14="http://schemas.microsoft.com/office/powerpoint/2010/main" val="18684297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AD6CF2-60ED-4A02-B919-C6CCF3F22B2C}" type="slidenum">
              <a:rPr lang="en-US" smtClean="0"/>
              <a:pPr/>
              <a:t>3</a:t>
            </a:fld>
            <a:endParaRPr lang="en-US" dirty="0"/>
          </a:p>
        </p:txBody>
      </p:sp>
    </p:spTree>
    <p:extLst>
      <p:ext uri="{BB962C8B-B14F-4D97-AF65-F5344CB8AC3E}">
        <p14:creationId xmlns:p14="http://schemas.microsoft.com/office/powerpoint/2010/main" val="1213103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34D4567E-306E-47C6-BC19-E8C848205A06}" type="slidenum">
              <a:rPr lang="en-US"/>
              <a:pPr/>
              <a:t>4</a:t>
            </a:fld>
            <a:endParaRPr lang="en-US" dirty="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buFontTx/>
              <a:buChar char="•"/>
            </a:pPr>
            <a:endParaRPr lang="en-US" dirty="0"/>
          </a:p>
        </p:txBody>
      </p:sp>
    </p:spTree>
    <p:extLst>
      <p:ext uri="{BB962C8B-B14F-4D97-AF65-F5344CB8AC3E}">
        <p14:creationId xmlns:p14="http://schemas.microsoft.com/office/powerpoint/2010/main" val="2267365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AD6CF2-60ED-4A02-B919-C6CCF3F22B2C}" type="slidenum">
              <a:rPr lang="en-US" smtClean="0"/>
              <a:pPr/>
              <a:t>5</a:t>
            </a:fld>
            <a:endParaRPr lang="en-US" dirty="0"/>
          </a:p>
        </p:txBody>
      </p:sp>
    </p:spTree>
    <p:extLst>
      <p:ext uri="{BB962C8B-B14F-4D97-AF65-F5344CB8AC3E}">
        <p14:creationId xmlns:p14="http://schemas.microsoft.com/office/powerpoint/2010/main" val="3744262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938BAE8E-057E-43FD-9E6D-ECDC2914AC7E}" type="slidenum">
              <a:rPr lang="en-US"/>
              <a:pPr/>
              <a:t>6</a:t>
            </a:fld>
            <a:endParaRPr lang="en-US" dirty="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buFontTx/>
              <a:buChar char="•"/>
            </a:pPr>
            <a:endParaRPr lang="en-US" dirty="0"/>
          </a:p>
        </p:txBody>
      </p:sp>
    </p:spTree>
    <p:extLst>
      <p:ext uri="{BB962C8B-B14F-4D97-AF65-F5344CB8AC3E}">
        <p14:creationId xmlns:p14="http://schemas.microsoft.com/office/powerpoint/2010/main" val="13844232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AD6CF2-60ED-4A02-B919-C6CCF3F22B2C}" type="slidenum">
              <a:rPr lang="en-US" smtClean="0"/>
              <a:pPr/>
              <a:t>7</a:t>
            </a:fld>
            <a:endParaRPr lang="en-US" dirty="0"/>
          </a:p>
        </p:txBody>
      </p:sp>
    </p:spTree>
    <p:extLst>
      <p:ext uri="{BB962C8B-B14F-4D97-AF65-F5344CB8AC3E}">
        <p14:creationId xmlns:p14="http://schemas.microsoft.com/office/powerpoint/2010/main" val="14484005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AD6CF2-60ED-4A02-B919-C6CCF3F22B2C}" type="slidenum">
              <a:rPr lang="en-US" smtClean="0"/>
              <a:pPr/>
              <a:t>8</a:t>
            </a:fld>
            <a:endParaRPr lang="en-US" dirty="0"/>
          </a:p>
        </p:txBody>
      </p:sp>
    </p:spTree>
    <p:extLst>
      <p:ext uri="{BB962C8B-B14F-4D97-AF65-F5344CB8AC3E}">
        <p14:creationId xmlns:p14="http://schemas.microsoft.com/office/powerpoint/2010/main" val="37611435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CAD6CF2-60ED-4A02-B919-C6CCF3F22B2C}" type="slidenum">
              <a:rPr lang="en-US" smtClean="0"/>
              <a:pPr/>
              <a:t>9</a:t>
            </a:fld>
            <a:endParaRPr lang="en-US" dirty="0"/>
          </a:p>
        </p:txBody>
      </p:sp>
    </p:spTree>
    <p:extLst>
      <p:ext uri="{BB962C8B-B14F-4D97-AF65-F5344CB8AC3E}">
        <p14:creationId xmlns:p14="http://schemas.microsoft.com/office/powerpoint/2010/main" val="12932412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ctrTitle"/>
          </p:nvPr>
        </p:nvSpPr>
        <p:spPr>
          <a:xfrm>
            <a:off x="533400" y="1295400"/>
            <a:ext cx="8229600" cy="1143000"/>
          </a:xfrm>
        </p:spPr>
        <p:txBody>
          <a:bodyPr/>
          <a:lstStyle>
            <a:lvl1pPr algn="r">
              <a:defRPr sz="3600"/>
            </a:lvl1pPr>
          </a:lstStyle>
          <a:p>
            <a:r>
              <a:rPr lang="en-US"/>
              <a:t>Click to edit Master title style</a:t>
            </a:r>
          </a:p>
        </p:txBody>
      </p:sp>
      <p:sp>
        <p:nvSpPr>
          <p:cNvPr id="53251" name="Rectangle 3"/>
          <p:cNvSpPr>
            <a:spLocks noGrp="1" noChangeArrowheads="1"/>
          </p:cNvSpPr>
          <p:nvPr>
            <p:ph type="subTitle" idx="1"/>
          </p:nvPr>
        </p:nvSpPr>
        <p:spPr>
          <a:xfrm>
            <a:off x="3711575" y="2819400"/>
            <a:ext cx="5051425" cy="1295400"/>
          </a:xfrm>
        </p:spPr>
        <p:txBody>
          <a:bodyPr/>
          <a:lstStyle>
            <a:lvl1pPr marL="0" indent="0" algn="r">
              <a:buFont typeface="Wingdings" pitchFamily="2" charset="2"/>
              <a:buNone/>
              <a:defRPr/>
            </a:lvl1pPr>
          </a:lstStyle>
          <a:p>
            <a:r>
              <a:rPr lang="en-US"/>
              <a:t>Click to edit Master subtitle style</a:t>
            </a:r>
          </a:p>
        </p:txBody>
      </p:sp>
      <p:sp>
        <p:nvSpPr>
          <p:cNvPr id="4" name="Rectangle 4"/>
          <p:cNvSpPr>
            <a:spLocks noGrp="1" noChangeArrowheads="1"/>
          </p:cNvSpPr>
          <p:nvPr>
            <p:ph type="dt" sz="half" idx="10"/>
          </p:nvPr>
        </p:nvSpPr>
        <p:spPr>
          <a:xfrm>
            <a:off x="304800" y="6400800"/>
            <a:ext cx="1905000" cy="457200"/>
          </a:xfrm>
        </p:spPr>
        <p:txBody>
          <a:bodyPr/>
          <a:lstStyle>
            <a:lvl1pPr>
              <a:defRPr smtClean="0"/>
            </a:lvl1pPr>
          </a:lstStyle>
          <a:p>
            <a:pPr>
              <a:defRPr/>
            </a:pPr>
            <a:endParaRPr lang="en-US" dirty="0"/>
          </a:p>
        </p:txBody>
      </p:sp>
      <p:sp>
        <p:nvSpPr>
          <p:cNvPr id="5" name="Rectangle 5"/>
          <p:cNvSpPr>
            <a:spLocks noGrp="1" noChangeArrowheads="1"/>
          </p:cNvSpPr>
          <p:nvPr>
            <p:ph type="ftr" sz="quarter" idx="11"/>
          </p:nvPr>
        </p:nvSpPr>
        <p:spPr>
          <a:xfrm>
            <a:off x="3505200" y="6400800"/>
            <a:ext cx="2895600" cy="457200"/>
          </a:xfrm>
        </p:spPr>
        <p:txBody>
          <a:bodyPr/>
          <a:lstStyle>
            <a:lvl1pPr>
              <a:defRPr smtClean="0"/>
            </a:lvl1pPr>
          </a:lstStyle>
          <a:p>
            <a:pPr>
              <a:defRPr/>
            </a:pPr>
            <a:endParaRPr lang="en-US" dirty="0"/>
          </a:p>
        </p:txBody>
      </p:sp>
      <p:sp>
        <p:nvSpPr>
          <p:cNvPr id="6" name="Rectangle 6"/>
          <p:cNvSpPr>
            <a:spLocks noGrp="1" noChangeArrowheads="1"/>
          </p:cNvSpPr>
          <p:nvPr>
            <p:ph type="sldNum" sz="quarter" idx="12"/>
          </p:nvPr>
        </p:nvSpPr>
        <p:spPr>
          <a:xfrm>
            <a:off x="6934200" y="6400800"/>
            <a:ext cx="1905000" cy="457200"/>
          </a:xfrm>
        </p:spPr>
        <p:txBody>
          <a:bodyPr/>
          <a:lstStyle>
            <a:lvl1pPr>
              <a:defRPr smtClean="0"/>
            </a:lvl1pPr>
          </a:lstStyle>
          <a:p>
            <a:pPr>
              <a:defRPr/>
            </a:pPr>
            <a:fld id="{6A4394B0-515A-4461-9134-9C46E6D65762}" type="slidenum">
              <a:rPr lang="en-US"/>
              <a:pPr>
                <a:defRPr/>
              </a:pPr>
              <a:t>‹#›</a:t>
            </a:fld>
            <a:endParaRPr lang="en-US" dirty="0"/>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D8C095A-1450-431D-9889-397B4D765FA1}" type="slidenum">
              <a:rPr lang="en-US"/>
              <a:pPr>
                <a:defRPr/>
              </a:pPr>
              <a:t>‹#›</a:t>
            </a:fld>
            <a:endParaRPr lang="en-US" dirty="0"/>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0400" y="304800"/>
            <a:ext cx="1752600" cy="566261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52600" y="304800"/>
            <a:ext cx="5105400" cy="5662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94AE0C0-A072-4941-A9B4-EE9B58866B7E}" type="slidenum">
              <a:rPr lang="en-US"/>
              <a:pPr>
                <a:defRPr/>
              </a:pPr>
              <a:t>‹#›</a:t>
            </a:fld>
            <a:endParaRPr lang="en-US" dirty="0"/>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C355F65-3290-4159-BDA6-D4680175CD5C}" type="slidenum">
              <a:rPr lang="en-US"/>
              <a:pPr>
                <a:defRPr/>
              </a:pPr>
              <a:t>‹#›</a:t>
            </a:fld>
            <a:endParaRPr lang="en-US" dirty="0"/>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7E563A9-865A-4CE9-8EBF-C74F0BDC2046}" type="slidenum">
              <a:rPr lang="en-US"/>
              <a:pPr>
                <a:defRPr/>
              </a:pPr>
              <a:t>‹#›</a:t>
            </a:fld>
            <a:endParaRPr lang="en-US" dirty="0"/>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52600" y="1395413"/>
            <a:ext cx="3429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334000" y="1395413"/>
            <a:ext cx="3429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A77A958-841B-43D5-9D1F-B030659F0973}" type="slidenum">
              <a:rPr lang="en-US"/>
              <a:pPr>
                <a:defRPr/>
              </a:pPr>
              <a:t>‹#›</a:t>
            </a:fld>
            <a:endParaRPr lang="en-US" dirty="0"/>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BB757F3A-6FBF-4EC1-AE25-192EAE3AE133}" type="slidenum">
              <a:rPr lang="en-US"/>
              <a:pPr>
                <a:defRPr/>
              </a:pPr>
              <a:t>‹#›</a:t>
            </a:fld>
            <a:endParaRPr lang="en-US" dirty="0"/>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857373E1-A23F-4C2C-AC4A-E5184F0F6BF8}" type="slidenum">
              <a:rPr lang="en-US"/>
              <a:pPr>
                <a:defRPr/>
              </a:pPr>
              <a:t>‹#›</a:t>
            </a:fld>
            <a:endParaRPr lang="en-US" dirty="0"/>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8DA267C0-0464-4EA9-AFEC-4F288032DE5B}" type="slidenum">
              <a:rPr lang="en-US"/>
              <a:pPr>
                <a:defRPr/>
              </a:pPr>
              <a:t>‹#›</a:t>
            </a:fld>
            <a:endParaRPr lang="en-US" dirty="0"/>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0263E14-02D7-49FA-8B23-39C859CB27D8}" type="slidenum">
              <a:rPr lang="en-US"/>
              <a:pPr>
                <a:defRPr/>
              </a:pPr>
              <a:t>‹#›</a:t>
            </a:fld>
            <a:endParaRPr lang="en-US" dirty="0"/>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E7369C8E-BFA9-47F6-93FD-79B622FA41DF}" type="slidenum">
              <a:rPr lang="en-US"/>
              <a:pPr>
                <a:defRPr/>
              </a:pPr>
              <a:t>‹#›</a:t>
            </a:fld>
            <a:endParaRPr lang="en-US" dirty="0"/>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752600" y="304800"/>
            <a:ext cx="70104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752600" y="1395413"/>
            <a:ext cx="7010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 Second level</a:t>
            </a:r>
          </a:p>
        </p:txBody>
      </p:sp>
      <p:sp>
        <p:nvSpPr>
          <p:cNvPr id="52228" name="Rectangle 4"/>
          <p:cNvSpPr>
            <a:spLocks noGrp="1" noChangeArrowheads="1"/>
          </p:cNvSpPr>
          <p:nvPr>
            <p:ph type="dt" sz="half" idx="2"/>
          </p:nvPr>
        </p:nvSpPr>
        <p:spPr bwMode="auto">
          <a:xfrm>
            <a:off x="1905000" y="6400800"/>
            <a:ext cx="1371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smtClean="0"/>
            </a:lvl1pPr>
          </a:lstStyle>
          <a:p>
            <a:pPr>
              <a:defRPr/>
            </a:pPr>
            <a:endParaRPr lang="en-US" dirty="0"/>
          </a:p>
        </p:txBody>
      </p:sp>
      <p:sp>
        <p:nvSpPr>
          <p:cNvPr id="52229" name="Rectangle 5"/>
          <p:cNvSpPr>
            <a:spLocks noGrp="1" noChangeArrowheads="1"/>
          </p:cNvSpPr>
          <p:nvPr>
            <p:ph type="ftr" sz="quarter" idx="3"/>
          </p:nvPr>
        </p:nvSpPr>
        <p:spPr bwMode="auto">
          <a:xfrm>
            <a:off x="4316413" y="6400800"/>
            <a:ext cx="2084387"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smtClean="0"/>
            </a:lvl1pPr>
          </a:lstStyle>
          <a:p>
            <a:pPr>
              <a:defRPr/>
            </a:pPr>
            <a:endParaRPr lang="en-US" dirty="0"/>
          </a:p>
        </p:txBody>
      </p:sp>
      <p:sp>
        <p:nvSpPr>
          <p:cNvPr id="52230" name="Rectangle 6"/>
          <p:cNvSpPr>
            <a:spLocks noGrp="1" noChangeArrowheads="1"/>
          </p:cNvSpPr>
          <p:nvPr>
            <p:ph type="sldNum" sz="quarter" idx="4"/>
          </p:nvPr>
        </p:nvSpPr>
        <p:spPr bwMode="auto">
          <a:xfrm>
            <a:off x="7391400" y="6400800"/>
            <a:ext cx="1371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smtClean="0"/>
            </a:lvl1pPr>
          </a:lstStyle>
          <a:p>
            <a:pPr>
              <a:defRPr/>
            </a:pPr>
            <a:fld id="{93D54206-F752-4B6A-AB9E-712961D1412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10"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ransition>
    <p:fade thruBlk="1"/>
  </p:transition>
  <p:hf hdr="0" ftr="0" dt="0"/>
  <p:txStyles>
    <p:titleStyle>
      <a:lvl1pPr algn="l" rtl="0" eaLnBrk="0" fontAlgn="base" hangingPunct="0">
        <a:spcBef>
          <a:spcPct val="0"/>
        </a:spcBef>
        <a:spcAft>
          <a:spcPct val="0"/>
        </a:spcAft>
        <a:defRPr sz="3200" b="1">
          <a:solidFill>
            <a:srgbClr val="006666"/>
          </a:solidFill>
          <a:latin typeface="+mj-lt"/>
          <a:ea typeface="+mj-ea"/>
          <a:cs typeface="+mj-cs"/>
        </a:defRPr>
      </a:lvl1pPr>
      <a:lvl2pPr algn="l" rtl="0" eaLnBrk="0" fontAlgn="base" hangingPunct="0">
        <a:spcBef>
          <a:spcPct val="0"/>
        </a:spcBef>
        <a:spcAft>
          <a:spcPct val="0"/>
        </a:spcAft>
        <a:defRPr sz="3200" b="1">
          <a:solidFill>
            <a:srgbClr val="006666"/>
          </a:solidFill>
          <a:latin typeface="Tahoma" pitchFamily="34" charset="0"/>
        </a:defRPr>
      </a:lvl2pPr>
      <a:lvl3pPr algn="l" rtl="0" eaLnBrk="0" fontAlgn="base" hangingPunct="0">
        <a:spcBef>
          <a:spcPct val="0"/>
        </a:spcBef>
        <a:spcAft>
          <a:spcPct val="0"/>
        </a:spcAft>
        <a:defRPr sz="3200" b="1">
          <a:solidFill>
            <a:srgbClr val="006666"/>
          </a:solidFill>
          <a:latin typeface="Tahoma" pitchFamily="34" charset="0"/>
        </a:defRPr>
      </a:lvl3pPr>
      <a:lvl4pPr algn="l" rtl="0" eaLnBrk="0" fontAlgn="base" hangingPunct="0">
        <a:spcBef>
          <a:spcPct val="0"/>
        </a:spcBef>
        <a:spcAft>
          <a:spcPct val="0"/>
        </a:spcAft>
        <a:defRPr sz="3200" b="1">
          <a:solidFill>
            <a:srgbClr val="006666"/>
          </a:solidFill>
          <a:latin typeface="Tahoma" pitchFamily="34" charset="0"/>
        </a:defRPr>
      </a:lvl4pPr>
      <a:lvl5pPr algn="l" rtl="0" eaLnBrk="0" fontAlgn="base" hangingPunct="0">
        <a:spcBef>
          <a:spcPct val="0"/>
        </a:spcBef>
        <a:spcAft>
          <a:spcPct val="0"/>
        </a:spcAft>
        <a:defRPr sz="3200" b="1">
          <a:solidFill>
            <a:srgbClr val="006666"/>
          </a:solidFill>
          <a:latin typeface="Tahoma" pitchFamily="34" charset="0"/>
        </a:defRPr>
      </a:lvl5pPr>
      <a:lvl6pPr marL="457200" algn="l" rtl="0" fontAlgn="base">
        <a:spcBef>
          <a:spcPct val="0"/>
        </a:spcBef>
        <a:spcAft>
          <a:spcPct val="0"/>
        </a:spcAft>
        <a:defRPr sz="3200" b="1">
          <a:solidFill>
            <a:srgbClr val="006666"/>
          </a:solidFill>
          <a:latin typeface="Tahoma" pitchFamily="34" charset="0"/>
        </a:defRPr>
      </a:lvl6pPr>
      <a:lvl7pPr marL="914400" algn="l" rtl="0" fontAlgn="base">
        <a:spcBef>
          <a:spcPct val="0"/>
        </a:spcBef>
        <a:spcAft>
          <a:spcPct val="0"/>
        </a:spcAft>
        <a:defRPr sz="3200" b="1">
          <a:solidFill>
            <a:srgbClr val="006666"/>
          </a:solidFill>
          <a:latin typeface="Tahoma" pitchFamily="34" charset="0"/>
        </a:defRPr>
      </a:lvl7pPr>
      <a:lvl8pPr marL="1371600" algn="l" rtl="0" fontAlgn="base">
        <a:spcBef>
          <a:spcPct val="0"/>
        </a:spcBef>
        <a:spcAft>
          <a:spcPct val="0"/>
        </a:spcAft>
        <a:defRPr sz="3200" b="1">
          <a:solidFill>
            <a:srgbClr val="006666"/>
          </a:solidFill>
          <a:latin typeface="Tahoma" pitchFamily="34" charset="0"/>
        </a:defRPr>
      </a:lvl8pPr>
      <a:lvl9pPr marL="1828800" algn="l" rtl="0" fontAlgn="base">
        <a:spcBef>
          <a:spcPct val="0"/>
        </a:spcBef>
        <a:spcAft>
          <a:spcPct val="0"/>
        </a:spcAft>
        <a:defRPr sz="3200" b="1">
          <a:solidFill>
            <a:srgbClr val="006666"/>
          </a:solidFill>
          <a:latin typeface="Tahoma" pitchFamily="34" charset="0"/>
        </a:defRPr>
      </a:lvl9pPr>
    </p:titleStyle>
    <p:bodyStyle>
      <a:lvl1pPr marL="342900" indent="-342900" algn="l" rtl="0" eaLnBrk="0" fontAlgn="base" hangingPunct="0">
        <a:spcBef>
          <a:spcPct val="50000"/>
        </a:spcBef>
        <a:spcAft>
          <a:spcPct val="0"/>
        </a:spcAft>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Ø"/>
        <a:defRPr sz="2400" i="1">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Arial" charset="0"/>
        </a:defRPr>
      </a:lvl3pPr>
      <a:lvl4pPr marL="1600200" indent="-228600" algn="l" rtl="0" eaLnBrk="0" fontAlgn="base" hangingPunct="0">
        <a:spcBef>
          <a:spcPct val="20000"/>
        </a:spcBef>
        <a:spcAft>
          <a:spcPct val="0"/>
        </a:spcAft>
        <a:buChar char="–"/>
        <a:defRPr sz="1600">
          <a:solidFill>
            <a:schemeClr val="tx1"/>
          </a:solidFill>
          <a:latin typeface="Arial" charset="0"/>
        </a:defRPr>
      </a:lvl4pPr>
      <a:lvl5pPr marL="2057400" indent="-228600" algn="l" rtl="0" eaLnBrk="0" fontAlgn="base" hangingPunct="0">
        <a:spcBef>
          <a:spcPct val="20000"/>
        </a:spcBef>
        <a:spcAft>
          <a:spcPct val="0"/>
        </a:spcAft>
        <a:buChar char="»"/>
        <a:defRPr sz="1200">
          <a:solidFill>
            <a:schemeClr val="tx1"/>
          </a:solidFill>
          <a:latin typeface="Arial" charset="0"/>
        </a:defRPr>
      </a:lvl5pPr>
      <a:lvl6pPr marL="2514600" indent="-228600" algn="l" rtl="0" fontAlgn="base">
        <a:spcBef>
          <a:spcPct val="20000"/>
        </a:spcBef>
        <a:spcAft>
          <a:spcPct val="0"/>
        </a:spcAft>
        <a:buChar char="»"/>
        <a:defRPr sz="1200">
          <a:solidFill>
            <a:schemeClr val="tx1"/>
          </a:solidFill>
          <a:latin typeface="Arial" charset="0"/>
        </a:defRPr>
      </a:lvl6pPr>
      <a:lvl7pPr marL="2971800" indent="-228600" algn="l" rtl="0" fontAlgn="base">
        <a:spcBef>
          <a:spcPct val="20000"/>
        </a:spcBef>
        <a:spcAft>
          <a:spcPct val="0"/>
        </a:spcAft>
        <a:buChar char="»"/>
        <a:defRPr sz="1200">
          <a:solidFill>
            <a:schemeClr val="tx1"/>
          </a:solidFill>
          <a:latin typeface="Arial" charset="0"/>
        </a:defRPr>
      </a:lvl7pPr>
      <a:lvl8pPr marL="3429000" indent="-228600" algn="l" rtl="0" fontAlgn="base">
        <a:spcBef>
          <a:spcPct val="20000"/>
        </a:spcBef>
        <a:spcAft>
          <a:spcPct val="0"/>
        </a:spcAft>
        <a:buChar char="»"/>
        <a:defRPr sz="1200">
          <a:solidFill>
            <a:schemeClr val="tx1"/>
          </a:solidFill>
          <a:latin typeface="Arial" charset="0"/>
        </a:defRPr>
      </a:lvl8pPr>
      <a:lvl9pPr marL="3886200" indent="-228600" algn="l" rtl="0" fontAlgn="base">
        <a:spcBef>
          <a:spcPct val="20000"/>
        </a:spcBef>
        <a:spcAft>
          <a:spcPct val="0"/>
        </a:spcAft>
        <a:buChar char="»"/>
        <a:defRPr sz="12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mailto:korellana@palmbayacademy.org"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www.palmbayacademy.org/"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palmbayacademy.org/" TargetMode="External"/><Relationship Id="rId2" Type="http://schemas.openxmlformats.org/officeDocument/2006/relationships/hyperlink" Target="http://www.brevardschools.org/" TargetMode="External"/><Relationship Id="rId1" Type="http://schemas.openxmlformats.org/officeDocument/2006/relationships/slideLayout" Target="../slideLayouts/slideLayout2.xml"/><Relationship Id="rId4" Type="http://schemas.openxmlformats.org/officeDocument/2006/relationships/hyperlink" Target="mailto:korellana@palmbayacademy.org"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438400" y="2911475"/>
            <a:ext cx="6589713" cy="2692400"/>
          </a:xfrm>
        </p:spPr>
        <p:txBody>
          <a:bodyPr/>
          <a:lstStyle/>
          <a:p>
            <a:pPr algn="ctr" eaLnBrk="1" hangingPunct="1">
              <a:defRPr/>
            </a:pPr>
            <a:r>
              <a:rPr lang="en-US" sz="7200" dirty="0">
                <a:effectLst>
                  <a:outerShdw blurRad="38100" dist="38100" dir="2700000" algn="tl">
                    <a:srgbClr val="C0C0C0"/>
                  </a:outerShdw>
                </a:effectLst>
              </a:rPr>
              <a:t>Title I Annual Meeting</a:t>
            </a:r>
            <a:r>
              <a:rPr lang="en-US" sz="3200" dirty="0">
                <a:effectLst>
                  <a:outerShdw blurRad="38100" dist="38100" dir="2700000" algn="tl">
                    <a:srgbClr val="C0C0C0"/>
                  </a:outerShdw>
                </a:effectLst>
              </a:rPr>
              <a:t> </a:t>
            </a:r>
            <a:r>
              <a:rPr lang="en-US" sz="3200" dirty="0"/>
              <a:t> </a:t>
            </a:r>
          </a:p>
        </p:txBody>
      </p:sp>
      <p:pic>
        <p:nvPicPr>
          <p:cNvPr id="3075" name="Picture 15" descr="j0400832"/>
          <p:cNvPicPr>
            <a:picLocks noChangeAspect="1" noChangeArrowheads="1"/>
          </p:cNvPicPr>
          <p:nvPr/>
        </p:nvPicPr>
        <p:blipFill>
          <a:blip r:embed="rId3" cstate="print"/>
          <a:srcRect/>
          <a:stretch>
            <a:fillRect/>
          </a:stretch>
        </p:blipFill>
        <p:spPr bwMode="auto">
          <a:xfrm>
            <a:off x="6342063" y="319088"/>
            <a:ext cx="2801937" cy="1866900"/>
          </a:xfrm>
          <a:prstGeom prst="rect">
            <a:avLst/>
          </a:prstGeom>
          <a:noFill/>
          <a:ln w="9525">
            <a:noFill/>
            <a:miter lim="800000"/>
            <a:headEnd/>
            <a:tailEnd/>
          </a:ln>
        </p:spPr>
      </p:pic>
      <p:pic>
        <p:nvPicPr>
          <p:cNvPr id="3076" name="Picture 16" descr="j0400239"/>
          <p:cNvPicPr>
            <a:picLocks noChangeAspect="1" noChangeArrowheads="1"/>
          </p:cNvPicPr>
          <p:nvPr/>
        </p:nvPicPr>
        <p:blipFill>
          <a:blip r:embed="rId4" cstate="print"/>
          <a:srcRect/>
          <a:stretch>
            <a:fillRect/>
          </a:stretch>
        </p:blipFill>
        <p:spPr bwMode="auto">
          <a:xfrm>
            <a:off x="0" y="0"/>
            <a:ext cx="2195513" cy="1730375"/>
          </a:xfrm>
          <a:prstGeom prst="rect">
            <a:avLst/>
          </a:prstGeom>
          <a:noFill/>
          <a:ln w="9525">
            <a:noFill/>
            <a:miter lim="800000"/>
            <a:headEnd/>
            <a:tailEnd/>
          </a:ln>
        </p:spPr>
      </p:pic>
      <p:pic>
        <p:nvPicPr>
          <p:cNvPr id="3077" name="Picture 18" descr="j0386351"/>
          <p:cNvPicPr>
            <a:picLocks noChangeAspect="1" noChangeArrowheads="1"/>
          </p:cNvPicPr>
          <p:nvPr/>
        </p:nvPicPr>
        <p:blipFill>
          <a:blip r:embed="rId5" cstate="print"/>
          <a:srcRect/>
          <a:stretch>
            <a:fillRect/>
          </a:stretch>
        </p:blipFill>
        <p:spPr bwMode="auto">
          <a:xfrm>
            <a:off x="4137025" y="3175"/>
            <a:ext cx="2251075" cy="1500188"/>
          </a:xfrm>
          <a:prstGeom prst="rect">
            <a:avLst/>
          </a:prstGeom>
          <a:noFill/>
          <a:ln w="9525">
            <a:noFill/>
            <a:miter lim="800000"/>
            <a:headEnd/>
            <a:tailEnd/>
          </a:ln>
        </p:spPr>
      </p:pic>
      <p:pic>
        <p:nvPicPr>
          <p:cNvPr id="3078" name="Picture 20" descr="j0409613"/>
          <p:cNvPicPr>
            <a:picLocks noChangeAspect="1" noChangeArrowheads="1"/>
          </p:cNvPicPr>
          <p:nvPr/>
        </p:nvPicPr>
        <p:blipFill>
          <a:blip r:embed="rId6" cstate="print"/>
          <a:srcRect/>
          <a:stretch>
            <a:fillRect/>
          </a:stretch>
        </p:blipFill>
        <p:spPr bwMode="auto">
          <a:xfrm>
            <a:off x="2154238" y="660400"/>
            <a:ext cx="2108200" cy="1408113"/>
          </a:xfrm>
          <a:prstGeom prst="rect">
            <a:avLst/>
          </a:prstGeom>
          <a:noFill/>
          <a:ln w="9525">
            <a:noFill/>
            <a:miter lim="800000"/>
            <a:headEnd/>
            <a:tailEnd/>
          </a:ln>
        </p:spPr>
      </p:pic>
      <p:sp>
        <p:nvSpPr>
          <p:cNvPr id="7" name="Slide Number Placeholder 6"/>
          <p:cNvSpPr>
            <a:spLocks noGrp="1"/>
          </p:cNvSpPr>
          <p:nvPr>
            <p:ph type="sldNum" sz="quarter" idx="12"/>
          </p:nvPr>
        </p:nvSpPr>
        <p:spPr>
          <a:xfrm>
            <a:off x="6858000" y="6400800"/>
            <a:ext cx="1905000" cy="457200"/>
          </a:xfrm>
        </p:spPr>
        <p:txBody>
          <a:bodyPr/>
          <a:lstStyle/>
          <a:p>
            <a:pPr>
              <a:defRPr/>
            </a:pPr>
            <a:fld id="{6A4394B0-515A-4461-9134-9C46E6D65762}" type="slidenum">
              <a:rPr lang="en-US" smtClean="0"/>
              <a:pPr>
                <a:defRPr/>
              </a:pPr>
              <a:t>1</a:t>
            </a:fld>
            <a:endParaRPr lang="en-US" dirty="0"/>
          </a:p>
        </p:txBody>
      </p:sp>
      <p:sp>
        <p:nvSpPr>
          <p:cNvPr id="2" name="TextBox 1"/>
          <p:cNvSpPr txBox="1"/>
          <p:nvPr/>
        </p:nvSpPr>
        <p:spPr>
          <a:xfrm>
            <a:off x="190499" y="6358247"/>
            <a:ext cx="5143501" cy="313932"/>
          </a:xfrm>
          <a:prstGeom prst="rect">
            <a:avLst/>
          </a:prstGeom>
          <a:noFill/>
        </p:spPr>
        <p:txBody>
          <a:bodyPr wrap="square" rtlCol="0">
            <a:spAutoFit/>
          </a:bodyPr>
          <a:lstStyle/>
          <a:p>
            <a:r>
              <a:rPr lang="en-US" b="1" dirty="0">
                <a:solidFill>
                  <a:srgbClr val="002060"/>
                </a:solidFill>
              </a:rPr>
              <a:t>Palm Bay Academy – September </a:t>
            </a:r>
            <a:r>
              <a:rPr lang="en-US" b="1" dirty="0" smtClean="0">
                <a:solidFill>
                  <a:srgbClr val="002060"/>
                </a:solidFill>
              </a:rPr>
              <a:t>1, 2022</a:t>
            </a:r>
            <a:endParaRPr lang="en-US" b="1" dirty="0">
              <a:solidFill>
                <a:srgbClr val="002060"/>
              </a:solidFill>
            </a:endParaRPr>
          </a:p>
        </p:txBody>
      </p:sp>
    </p:spTree>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EC355F65-3290-4159-BDA6-D4680175CD5C}" type="slidenum">
              <a:rPr lang="en-US" smtClean="0"/>
              <a:pPr>
                <a:defRPr/>
              </a:pPr>
              <a:t>10</a:t>
            </a:fld>
            <a:endParaRPr lang="en-US" dirty="0"/>
          </a:p>
        </p:txBody>
      </p:sp>
      <p:sp>
        <p:nvSpPr>
          <p:cNvPr id="7" name="Title 6"/>
          <p:cNvSpPr>
            <a:spLocks noGrp="1"/>
          </p:cNvSpPr>
          <p:nvPr>
            <p:ph type="title"/>
          </p:nvPr>
        </p:nvSpPr>
        <p:spPr/>
        <p:txBody>
          <a:bodyPr/>
          <a:lstStyle/>
          <a:p>
            <a:r>
              <a:rPr lang="en-US" dirty="0" smtClean="0"/>
              <a:t>7 Habits of the Leader in Me…</a:t>
            </a:r>
            <a:endParaRPr lang="en-US" dirty="0"/>
          </a:p>
        </p:txBody>
      </p:sp>
      <p:pic>
        <p:nvPicPr>
          <p:cNvPr id="1026" name="Picture 2" descr="7 Habit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33600" y="928255"/>
            <a:ext cx="5943600" cy="594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0392977"/>
      </p:ext>
    </p:extLst>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Educational Standards</a:t>
            </a:r>
          </a:p>
        </p:txBody>
      </p:sp>
      <p:sp>
        <p:nvSpPr>
          <p:cNvPr id="3" name="Content Placeholder 2"/>
          <p:cNvSpPr>
            <a:spLocks noGrp="1"/>
          </p:cNvSpPr>
          <p:nvPr>
            <p:ph idx="1"/>
          </p:nvPr>
        </p:nvSpPr>
        <p:spPr>
          <a:xfrm>
            <a:off x="1752600" y="1395412"/>
            <a:ext cx="7010400" cy="5005387"/>
          </a:xfrm>
        </p:spPr>
        <p:txBody>
          <a:bodyPr/>
          <a:lstStyle/>
          <a:p>
            <a:pPr eaLnBrk="1" hangingPunct="1">
              <a:lnSpc>
                <a:spcPct val="90000"/>
              </a:lnSpc>
            </a:pPr>
            <a:r>
              <a:rPr lang="en-US" altLang="en-US" dirty="0">
                <a:latin typeface="Arial Narrow" panose="020B0606020202030204" pitchFamily="34" charset="0"/>
              </a:rPr>
              <a:t>Florida’s academic content standards establish high expectations for all students in the areas of reading, mathematics, writing, and science</a:t>
            </a:r>
          </a:p>
          <a:p>
            <a:pPr eaLnBrk="1" hangingPunct="1">
              <a:lnSpc>
                <a:spcPct val="90000"/>
              </a:lnSpc>
            </a:pPr>
            <a:r>
              <a:rPr lang="en-US" altLang="en-US" b="1" dirty="0">
                <a:latin typeface="Arial Narrow" panose="020B0606020202030204" pitchFamily="34" charset="0"/>
              </a:rPr>
              <a:t>Florida Standards for Language Arts and Math </a:t>
            </a:r>
            <a:r>
              <a:rPr lang="en-US" altLang="en-US" dirty="0">
                <a:latin typeface="Arial Narrow" panose="020B0606020202030204" pitchFamily="34" charset="0"/>
              </a:rPr>
              <a:t>identify what your child needs to know and be able to do. Information can be found at: </a:t>
            </a:r>
          </a:p>
          <a:p>
            <a:pPr lvl="1" eaLnBrk="1" hangingPunct="1">
              <a:lnSpc>
                <a:spcPct val="90000"/>
              </a:lnSpc>
            </a:pPr>
            <a:r>
              <a:rPr lang="en-US" altLang="en-US" dirty="0">
                <a:latin typeface="Arial Narrow" panose="020B0606020202030204" pitchFamily="34" charset="0"/>
              </a:rPr>
              <a:t>https://</a:t>
            </a:r>
            <a:r>
              <a:rPr lang="en-US" altLang="en-US" dirty="0" smtClean="0">
                <a:latin typeface="Arial Narrow" panose="020B0606020202030204" pitchFamily="34" charset="0"/>
              </a:rPr>
              <a:t>www.cpalms.org</a:t>
            </a:r>
            <a:endParaRPr lang="en-US" altLang="en-US" dirty="0">
              <a:latin typeface="Arial Narrow" panose="020B0606020202030204" pitchFamily="34" charset="0"/>
            </a:endParaRPr>
          </a:p>
          <a:p>
            <a:pPr lvl="1" eaLnBrk="1" hangingPunct="1">
              <a:lnSpc>
                <a:spcPct val="90000"/>
              </a:lnSpc>
            </a:pPr>
            <a:endParaRPr lang="en-US" altLang="en-US" dirty="0">
              <a:latin typeface="Arial Narrow" panose="020B0606020202030204" pitchFamily="34" charset="0"/>
            </a:endParaRPr>
          </a:p>
        </p:txBody>
      </p:sp>
      <p:sp>
        <p:nvSpPr>
          <p:cNvPr id="4" name="Slide Number Placeholder 3"/>
          <p:cNvSpPr>
            <a:spLocks noGrp="1"/>
          </p:cNvSpPr>
          <p:nvPr>
            <p:ph type="sldNum" sz="quarter" idx="12"/>
          </p:nvPr>
        </p:nvSpPr>
        <p:spPr/>
        <p:txBody>
          <a:bodyPr/>
          <a:lstStyle/>
          <a:p>
            <a:pPr>
              <a:defRPr/>
            </a:pPr>
            <a:fld id="{EC355F65-3290-4159-BDA6-D4680175CD5C}" type="slidenum">
              <a:rPr lang="en-US" smtClean="0"/>
              <a:pPr>
                <a:defRPr/>
              </a:pPr>
              <a:t>11</a:t>
            </a:fld>
            <a:endParaRPr lang="en-US" dirty="0"/>
          </a:p>
        </p:txBody>
      </p:sp>
    </p:spTree>
    <p:extLst>
      <p:ext uri="{BB962C8B-B14F-4D97-AF65-F5344CB8AC3E}">
        <p14:creationId xmlns:p14="http://schemas.microsoft.com/office/powerpoint/2010/main" val="1162977457"/>
      </p:ext>
    </p:extLst>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Testing</a:t>
            </a:r>
          </a:p>
        </p:txBody>
      </p:sp>
      <p:sp>
        <p:nvSpPr>
          <p:cNvPr id="3" name="Content Placeholder 2"/>
          <p:cNvSpPr>
            <a:spLocks noGrp="1"/>
          </p:cNvSpPr>
          <p:nvPr>
            <p:ph idx="1"/>
          </p:nvPr>
        </p:nvSpPr>
        <p:spPr/>
        <p:txBody>
          <a:bodyPr/>
          <a:lstStyle/>
          <a:p>
            <a:pPr marL="225425" indent="-225425" algn="just"/>
            <a:r>
              <a:rPr lang="en-US" dirty="0">
                <a:latin typeface="Arial Narrow" panose="020B0606020202030204" pitchFamily="34" charset="0"/>
              </a:rPr>
              <a:t>Parents are to be provided information regarding the level of achievement of their child on each state academic assessment required by </a:t>
            </a:r>
            <a:r>
              <a:rPr lang="en-US" dirty="0" smtClean="0">
                <a:latin typeface="Arial Narrow" panose="020B0606020202030204" pitchFamily="34" charset="0"/>
              </a:rPr>
              <a:t>law. Test results for the 2021-22 school year will be going home in backpacks on Friday, September 2 (tomorrow!), so keep an eye out for these!</a:t>
            </a:r>
            <a:endParaRPr lang="en-US" dirty="0">
              <a:latin typeface="Arial Narrow" panose="020B0606020202030204" pitchFamily="34" charset="0"/>
            </a:endParaRPr>
          </a:p>
          <a:p>
            <a:pPr marL="225425" indent="-225425" algn="just"/>
            <a:r>
              <a:rPr lang="en-US" dirty="0">
                <a:latin typeface="Arial Narrow" panose="020B0606020202030204" pitchFamily="34" charset="0"/>
              </a:rPr>
              <a:t>To the extent that is feasible, testing information must be translated into a language the parents can understand</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EC355F65-3290-4159-BDA6-D4680175CD5C}" type="slidenum">
              <a:rPr lang="en-US" smtClean="0"/>
              <a:pPr>
                <a:defRPr/>
              </a:pPr>
              <a:t>12</a:t>
            </a:fld>
            <a:endParaRPr lang="en-US" dirty="0"/>
          </a:p>
        </p:txBody>
      </p:sp>
    </p:spTree>
    <p:extLst>
      <p:ext uri="{BB962C8B-B14F-4D97-AF65-F5344CB8AC3E}">
        <p14:creationId xmlns:p14="http://schemas.microsoft.com/office/powerpoint/2010/main" val="1815919199"/>
      </p:ext>
    </p:extLst>
  </p:cSld>
  <p:clrMapOvr>
    <a:masterClrMapping/>
  </p:clrMapOvr>
  <p:transition>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Testing</a:t>
            </a:r>
          </a:p>
        </p:txBody>
      </p:sp>
      <p:sp>
        <p:nvSpPr>
          <p:cNvPr id="3" name="Content Placeholder 2"/>
          <p:cNvSpPr>
            <a:spLocks noGrp="1"/>
          </p:cNvSpPr>
          <p:nvPr>
            <p:ph idx="1"/>
          </p:nvPr>
        </p:nvSpPr>
        <p:spPr/>
        <p:txBody>
          <a:bodyPr/>
          <a:lstStyle/>
          <a:p>
            <a:r>
              <a:rPr lang="en-US" sz="2400" dirty="0">
                <a:solidFill>
                  <a:schemeClr val="accent2">
                    <a:lumMod val="75000"/>
                  </a:schemeClr>
                </a:solidFill>
                <a:latin typeface="Arial Narrow" panose="020B0606020202030204" pitchFamily="34" charset="0"/>
              </a:rPr>
              <a:t>3</a:t>
            </a:r>
            <a:r>
              <a:rPr lang="en-US" sz="2400" baseline="30000" dirty="0">
                <a:solidFill>
                  <a:schemeClr val="accent2">
                    <a:lumMod val="75000"/>
                  </a:schemeClr>
                </a:solidFill>
                <a:latin typeface="Arial Narrow" panose="020B0606020202030204" pitchFamily="34" charset="0"/>
              </a:rPr>
              <a:t>rd</a:t>
            </a:r>
            <a:r>
              <a:rPr lang="en-US" sz="2400" dirty="0">
                <a:solidFill>
                  <a:schemeClr val="accent2">
                    <a:lumMod val="75000"/>
                  </a:schemeClr>
                </a:solidFill>
                <a:latin typeface="Arial Narrow" panose="020B0606020202030204" pitchFamily="34" charset="0"/>
              </a:rPr>
              <a:t> – 8</a:t>
            </a:r>
            <a:r>
              <a:rPr lang="en-US" sz="2400" baseline="30000" dirty="0">
                <a:solidFill>
                  <a:schemeClr val="accent2">
                    <a:lumMod val="75000"/>
                  </a:schemeClr>
                </a:solidFill>
                <a:latin typeface="Arial Narrow" panose="020B0606020202030204" pitchFamily="34" charset="0"/>
              </a:rPr>
              <a:t>th</a:t>
            </a:r>
            <a:r>
              <a:rPr lang="en-US" sz="2400" dirty="0">
                <a:solidFill>
                  <a:schemeClr val="accent2">
                    <a:lumMod val="75000"/>
                  </a:schemeClr>
                </a:solidFill>
                <a:latin typeface="Arial Narrow" panose="020B0606020202030204" pitchFamily="34" charset="0"/>
              </a:rPr>
              <a:t> graders take the Florida Standards Assessment (FSA) every spring. Scores range from 1 to 5, and 3 is considered passing. Students in 5</a:t>
            </a:r>
            <a:r>
              <a:rPr lang="en-US" sz="2400" baseline="30000" dirty="0">
                <a:solidFill>
                  <a:schemeClr val="accent2">
                    <a:lumMod val="75000"/>
                  </a:schemeClr>
                </a:solidFill>
                <a:latin typeface="Arial Narrow" panose="020B0606020202030204" pitchFamily="34" charset="0"/>
              </a:rPr>
              <a:t>th</a:t>
            </a:r>
            <a:r>
              <a:rPr lang="en-US" sz="2400" dirty="0">
                <a:solidFill>
                  <a:schemeClr val="accent2">
                    <a:lumMod val="75000"/>
                  </a:schemeClr>
                </a:solidFill>
                <a:latin typeface="Arial Narrow" panose="020B0606020202030204" pitchFamily="34" charset="0"/>
              </a:rPr>
              <a:t> and 8</a:t>
            </a:r>
            <a:r>
              <a:rPr lang="en-US" sz="2400" baseline="30000" dirty="0">
                <a:solidFill>
                  <a:schemeClr val="accent2">
                    <a:lumMod val="75000"/>
                  </a:schemeClr>
                </a:solidFill>
                <a:latin typeface="Arial Narrow" panose="020B0606020202030204" pitchFamily="34" charset="0"/>
              </a:rPr>
              <a:t>th</a:t>
            </a:r>
            <a:r>
              <a:rPr lang="en-US" sz="2400" dirty="0">
                <a:solidFill>
                  <a:schemeClr val="accent2">
                    <a:lumMod val="75000"/>
                  </a:schemeClr>
                </a:solidFill>
                <a:latin typeface="Arial Narrow" panose="020B0606020202030204" pitchFamily="34" charset="0"/>
              </a:rPr>
              <a:t> grade also take State Science Assessments. </a:t>
            </a:r>
            <a:endParaRPr lang="en-US" sz="2400" dirty="0">
              <a:solidFill>
                <a:srgbClr val="FF0000"/>
              </a:solidFill>
              <a:latin typeface="Arial Narrow" panose="020B0606020202030204" pitchFamily="34" charset="0"/>
            </a:endParaRPr>
          </a:p>
          <a:p>
            <a:r>
              <a:rPr lang="en-US" sz="2400" dirty="0">
                <a:solidFill>
                  <a:schemeClr val="accent2">
                    <a:lumMod val="75000"/>
                  </a:schemeClr>
                </a:solidFill>
                <a:latin typeface="Arial Narrow" panose="020B0606020202030204" pitchFamily="34" charset="0"/>
              </a:rPr>
              <a:t>Students are tested periodically throughout the year with district-wide assessments </a:t>
            </a:r>
            <a:r>
              <a:rPr lang="en-US" sz="2400" dirty="0" smtClean="0">
                <a:solidFill>
                  <a:schemeClr val="accent2">
                    <a:lumMod val="75000"/>
                  </a:schemeClr>
                </a:solidFill>
                <a:latin typeface="Arial Narrow" panose="020B0606020202030204" pitchFamily="34" charset="0"/>
              </a:rPr>
              <a:t>(</a:t>
            </a:r>
            <a:r>
              <a:rPr lang="en-US" sz="2400" dirty="0" err="1" smtClean="0">
                <a:solidFill>
                  <a:schemeClr val="accent2">
                    <a:lumMod val="75000"/>
                  </a:schemeClr>
                </a:solidFill>
                <a:latin typeface="Arial Narrow" panose="020B0606020202030204" pitchFamily="34" charset="0"/>
              </a:rPr>
              <a:t>iReady</a:t>
            </a:r>
            <a:r>
              <a:rPr lang="en-US" sz="2400" dirty="0" smtClean="0">
                <a:solidFill>
                  <a:schemeClr val="accent2">
                    <a:lumMod val="75000"/>
                  </a:schemeClr>
                </a:solidFill>
                <a:latin typeface="Arial Narrow" panose="020B0606020202030204" pitchFamily="34" charset="0"/>
              </a:rPr>
              <a:t>, FAST, Renaissance/STAR, and more) to </a:t>
            </a:r>
            <a:r>
              <a:rPr lang="en-US" sz="2400" dirty="0">
                <a:solidFill>
                  <a:schemeClr val="accent2">
                    <a:lumMod val="75000"/>
                  </a:schemeClr>
                </a:solidFill>
                <a:latin typeface="Arial Narrow" panose="020B0606020202030204" pitchFamily="34" charset="0"/>
              </a:rPr>
              <a:t>ensure they are meeting district-wide benchmarks.</a:t>
            </a:r>
          </a:p>
          <a:p>
            <a:r>
              <a:rPr lang="en-US" sz="2400" dirty="0">
                <a:solidFill>
                  <a:schemeClr val="accent2">
                    <a:lumMod val="75000"/>
                  </a:schemeClr>
                </a:solidFill>
                <a:latin typeface="Arial Narrow" panose="020B0606020202030204" pitchFamily="34" charset="0"/>
              </a:rPr>
              <a:t>Please attend our upcoming Open House (September </a:t>
            </a:r>
            <a:r>
              <a:rPr lang="en-US" sz="2400" dirty="0" smtClean="0">
                <a:solidFill>
                  <a:schemeClr val="accent2">
                    <a:lumMod val="75000"/>
                  </a:schemeClr>
                </a:solidFill>
                <a:latin typeface="Arial Narrow" panose="020B0606020202030204" pitchFamily="34" charset="0"/>
              </a:rPr>
              <a:t>14, 5:00-7:00 PM) </a:t>
            </a:r>
            <a:r>
              <a:rPr lang="en-US" sz="2400" dirty="0">
                <a:solidFill>
                  <a:schemeClr val="accent2">
                    <a:lumMod val="75000"/>
                  </a:schemeClr>
                </a:solidFill>
                <a:latin typeface="Arial Narrow" panose="020B0606020202030204" pitchFamily="34" charset="0"/>
              </a:rPr>
              <a:t>to learn more about the curriculum and standard expectations specific to your grade level.</a:t>
            </a:r>
          </a:p>
          <a:p>
            <a:pPr marL="457200" lvl="1" indent="0">
              <a:buNone/>
            </a:pPr>
            <a:endParaRPr lang="en-US" dirty="0">
              <a:solidFill>
                <a:srgbClr val="FF0000"/>
              </a:solidFill>
              <a:latin typeface="Arial Narrow" panose="020B0606020202030204" pitchFamily="34" charset="0"/>
            </a:endParaRPr>
          </a:p>
          <a:p>
            <a:pPr marL="457200" lvl="1" indent="0">
              <a:buNone/>
            </a:pPr>
            <a:endParaRPr lang="en-US" dirty="0">
              <a:solidFill>
                <a:srgbClr val="FF0000"/>
              </a:solidFill>
              <a:latin typeface="Arial Narrow" panose="020B0606020202030204" pitchFamily="34" charset="0"/>
            </a:endParaRPr>
          </a:p>
        </p:txBody>
      </p:sp>
      <p:sp>
        <p:nvSpPr>
          <p:cNvPr id="4" name="Slide Number Placeholder 3"/>
          <p:cNvSpPr>
            <a:spLocks noGrp="1"/>
          </p:cNvSpPr>
          <p:nvPr>
            <p:ph type="sldNum" sz="quarter" idx="12"/>
          </p:nvPr>
        </p:nvSpPr>
        <p:spPr/>
        <p:txBody>
          <a:bodyPr/>
          <a:lstStyle/>
          <a:p>
            <a:pPr>
              <a:defRPr/>
            </a:pPr>
            <a:fld id="{EC355F65-3290-4159-BDA6-D4680175CD5C}" type="slidenum">
              <a:rPr lang="en-US" smtClean="0"/>
              <a:pPr>
                <a:defRPr/>
              </a:pPr>
              <a:t>13</a:t>
            </a:fld>
            <a:endParaRPr lang="en-US" dirty="0"/>
          </a:p>
        </p:txBody>
      </p:sp>
    </p:spTree>
    <p:extLst>
      <p:ext uri="{BB962C8B-B14F-4D97-AF65-F5344CB8AC3E}">
        <p14:creationId xmlns:p14="http://schemas.microsoft.com/office/powerpoint/2010/main" val="2403117056"/>
      </p:ext>
    </p:extLst>
  </p:cSld>
  <p:clrMapOvr>
    <a:masterClrMapping/>
  </p:clrMapOvr>
  <p:transition>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066800" y="428624"/>
            <a:ext cx="8067675" cy="1704975"/>
          </a:xfrm>
        </p:spPr>
        <p:txBody>
          <a:bodyPr/>
          <a:lstStyle/>
          <a:p>
            <a:pPr algn="ctr" eaLnBrk="1" hangingPunct="1"/>
            <a:r>
              <a:rPr lang="en-US" sz="4800" dirty="0"/>
              <a:t>Parent and Family Engagement Plan (PFEP)</a:t>
            </a:r>
          </a:p>
        </p:txBody>
      </p:sp>
      <p:sp>
        <p:nvSpPr>
          <p:cNvPr id="9219" name="Text Box 3"/>
          <p:cNvSpPr txBox="1">
            <a:spLocks noChangeArrowheads="1"/>
          </p:cNvSpPr>
          <p:nvPr/>
        </p:nvSpPr>
        <p:spPr bwMode="auto">
          <a:xfrm>
            <a:off x="1601787" y="3017913"/>
            <a:ext cx="7329487" cy="3268587"/>
          </a:xfrm>
          <a:prstGeom prst="rect">
            <a:avLst/>
          </a:prstGeom>
          <a:noFill/>
          <a:ln w="28575" algn="ctr">
            <a:noFill/>
            <a:miter lim="800000"/>
            <a:headEnd/>
            <a:tailEnd/>
          </a:ln>
        </p:spPr>
        <p:txBody>
          <a:bodyPr>
            <a:spAutoFit/>
          </a:bodyPr>
          <a:lstStyle/>
          <a:p>
            <a:pPr marL="225425" indent="-225425">
              <a:buFont typeface="Wingdings" pitchFamily="2" charset="2"/>
              <a:buChar char="§"/>
            </a:pPr>
            <a:r>
              <a:rPr lang="en-US" sz="2600" dirty="0">
                <a:latin typeface="Arial Narrow" panose="020B0606020202030204" pitchFamily="34" charset="0"/>
              </a:rPr>
              <a:t>Each Title I school must jointly develop, agree upon, and distribute to parents a written </a:t>
            </a:r>
            <a:r>
              <a:rPr lang="en-US" sz="2600" b="1" dirty="0">
                <a:latin typeface="Arial Narrow" panose="020B0606020202030204" pitchFamily="34" charset="0"/>
              </a:rPr>
              <a:t>Parent and Family Engagement Plan (PFEP)</a:t>
            </a:r>
          </a:p>
          <a:p>
            <a:pPr marL="225425" indent="-225425">
              <a:buFont typeface="Wingdings" pitchFamily="2" charset="2"/>
              <a:buChar char="§"/>
            </a:pPr>
            <a:endParaRPr lang="en-US" sz="2600" dirty="0">
              <a:latin typeface="Arial Narrow" panose="020B0606020202030204" pitchFamily="34" charset="0"/>
            </a:endParaRPr>
          </a:p>
          <a:p>
            <a:pPr marL="225425" indent="-225425">
              <a:buFont typeface="Wingdings" pitchFamily="2" charset="2"/>
              <a:buChar char="§"/>
            </a:pPr>
            <a:r>
              <a:rPr lang="en-US" sz="2600" dirty="0">
                <a:latin typeface="Arial Narrow" panose="020B0606020202030204" pitchFamily="34" charset="0"/>
              </a:rPr>
              <a:t>The Parent and Family Engagement Plan (PFEP) describes how the school will carry out parent involvement requirements, including the development of a </a:t>
            </a:r>
            <a:r>
              <a:rPr lang="en-US" sz="2600" b="1" dirty="0">
                <a:latin typeface="Arial Narrow" panose="020B0606020202030204" pitchFamily="34" charset="0"/>
              </a:rPr>
              <a:t>School-Parent Compact</a:t>
            </a:r>
            <a:endParaRPr lang="en-US" sz="2800" b="1" dirty="0">
              <a:latin typeface="Arial Narrow" panose="020B0606020202030204" pitchFamily="34" charset="0"/>
            </a:endParaRPr>
          </a:p>
          <a:p>
            <a:pPr marL="225425" indent="-225425">
              <a:buFont typeface="Wingdings" pitchFamily="2" charset="2"/>
              <a:buNone/>
            </a:pPr>
            <a:endParaRPr lang="en-US" sz="2800" dirty="0">
              <a:latin typeface="Tahoma" pitchFamily="34" charset="0"/>
            </a:endParaRPr>
          </a:p>
        </p:txBody>
      </p:sp>
      <p:sp>
        <p:nvSpPr>
          <p:cNvPr id="82954" name="Text Box 10"/>
          <p:cNvSpPr txBox="1">
            <a:spLocks noChangeArrowheads="1"/>
          </p:cNvSpPr>
          <p:nvPr/>
        </p:nvSpPr>
        <p:spPr bwMode="auto">
          <a:xfrm>
            <a:off x="1398588" y="6172200"/>
            <a:ext cx="7353300" cy="287338"/>
          </a:xfrm>
          <a:prstGeom prst="rect">
            <a:avLst/>
          </a:prstGeom>
          <a:noFill/>
          <a:ln w="28575" algn="ctr">
            <a:noFill/>
            <a:miter lim="800000"/>
            <a:headEnd/>
            <a:tailEnd/>
          </a:ln>
          <a:effectLst/>
        </p:spPr>
        <p:txBody>
          <a:bodyPr>
            <a:spAutoFit/>
          </a:bodyPr>
          <a:lstStyle/>
          <a:p>
            <a:pPr algn="ctr">
              <a:buFont typeface="Wingdings" pitchFamily="2" charset="2"/>
              <a:buNone/>
              <a:defRPr/>
            </a:pPr>
            <a:endParaRPr lang="en-US" sz="1600" dirty="0">
              <a:effectLst>
                <a:outerShdw blurRad="38100" dist="38100" dir="2700000" algn="tl">
                  <a:srgbClr val="C0C0C0"/>
                </a:outerShdw>
              </a:effectLst>
              <a:latin typeface="Tahoma" pitchFamily="34" charset="0"/>
            </a:endParaRPr>
          </a:p>
        </p:txBody>
      </p:sp>
      <p:sp>
        <p:nvSpPr>
          <p:cNvPr id="5" name="Slide Number Placeholder 4"/>
          <p:cNvSpPr>
            <a:spLocks noGrp="1"/>
          </p:cNvSpPr>
          <p:nvPr>
            <p:ph type="sldNum" sz="quarter" idx="12"/>
          </p:nvPr>
        </p:nvSpPr>
        <p:spPr/>
        <p:txBody>
          <a:bodyPr/>
          <a:lstStyle/>
          <a:p>
            <a:pPr>
              <a:defRPr/>
            </a:pPr>
            <a:fld id="{EC355F65-3290-4159-BDA6-D4680175CD5C}" type="slidenum">
              <a:rPr lang="en-US" smtClean="0"/>
              <a:pPr>
                <a:defRPr/>
              </a:pPr>
              <a:t>14</a:t>
            </a:fld>
            <a:endParaRPr lang="en-US" dirty="0"/>
          </a:p>
        </p:txBody>
      </p:sp>
    </p:spTree>
  </p:cSld>
  <p:clrMapOvr>
    <a:masterClrMapping/>
  </p:clrMapOvr>
  <p:transition>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219200" y="228600"/>
            <a:ext cx="7915274" cy="1447800"/>
          </a:xfrm>
        </p:spPr>
        <p:txBody>
          <a:bodyPr/>
          <a:lstStyle/>
          <a:p>
            <a:pPr algn="ctr" eaLnBrk="1" hangingPunct="1"/>
            <a:r>
              <a:rPr lang="en-US" sz="4400" dirty="0"/>
              <a:t>Parent and Family Engagement Plan (PFEP)</a:t>
            </a:r>
          </a:p>
        </p:txBody>
      </p:sp>
      <p:sp>
        <p:nvSpPr>
          <p:cNvPr id="107527" name="Text Box 7"/>
          <p:cNvSpPr txBox="1">
            <a:spLocks noChangeArrowheads="1"/>
          </p:cNvSpPr>
          <p:nvPr/>
        </p:nvSpPr>
        <p:spPr bwMode="auto">
          <a:xfrm>
            <a:off x="1787525" y="2286000"/>
            <a:ext cx="7127875" cy="2628412"/>
          </a:xfrm>
          <a:prstGeom prst="rect">
            <a:avLst/>
          </a:prstGeom>
          <a:noFill/>
          <a:ln w="28575" algn="ctr">
            <a:noFill/>
            <a:miter lim="800000"/>
            <a:headEnd/>
            <a:tailEnd/>
          </a:ln>
          <a:effectLst/>
        </p:spPr>
        <p:txBody>
          <a:bodyPr wrap="square">
            <a:spAutoFit/>
          </a:bodyPr>
          <a:lstStyle/>
          <a:p>
            <a:pPr marL="225425" indent="-225425">
              <a:defRPr/>
            </a:pPr>
            <a:r>
              <a:rPr lang="en-US" sz="2600" b="1" dirty="0">
                <a:latin typeface="Arial Narrow" panose="020B0606020202030204" pitchFamily="34" charset="0"/>
              </a:rPr>
              <a:t>Title I schools must:</a:t>
            </a:r>
          </a:p>
          <a:p>
            <a:pPr marL="225425" indent="-225425">
              <a:spcBef>
                <a:spcPts val="1556"/>
              </a:spcBef>
              <a:buFont typeface="Wingdings" pitchFamily="2" charset="2"/>
              <a:buChar char="§"/>
              <a:defRPr/>
            </a:pPr>
            <a:r>
              <a:rPr lang="en-US" sz="2600" dirty="0">
                <a:latin typeface="Arial Narrow" panose="020B0606020202030204" pitchFamily="34" charset="0"/>
              </a:rPr>
              <a:t>provide </a:t>
            </a:r>
            <a:r>
              <a:rPr lang="en-US" sz="2600" b="1" dirty="0">
                <a:latin typeface="Arial Narrow" panose="020B0606020202030204" pitchFamily="34" charset="0"/>
              </a:rPr>
              <a:t>timely information </a:t>
            </a:r>
            <a:r>
              <a:rPr lang="en-US" sz="2600" dirty="0">
                <a:latin typeface="Arial Narrow" panose="020B0606020202030204" pitchFamily="34" charset="0"/>
              </a:rPr>
              <a:t>about Title I programs to parents</a:t>
            </a:r>
          </a:p>
          <a:p>
            <a:pPr marL="225425" indent="-225425">
              <a:spcBef>
                <a:spcPts val="1556"/>
              </a:spcBef>
              <a:buFont typeface="Wingdings" pitchFamily="2" charset="2"/>
              <a:buChar char="§"/>
              <a:defRPr/>
            </a:pPr>
            <a:r>
              <a:rPr lang="en-US" sz="2600" b="1" dirty="0">
                <a:latin typeface="Arial Narrow" panose="020B0606020202030204" pitchFamily="34" charset="0"/>
              </a:rPr>
              <a:t>explain</a:t>
            </a:r>
            <a:r>
              <a:rPr lang="en-US" sz="2600" dirty="0">
                <a:latin typeface="Arial Narrow" panose="020B0606020202030204" pitchFamily="34" charset="0"/>
              </a:rPr>
              <a:t> the curriculum, assessments, and the minimum standards that students are required to meet </a:t>
            </a:r>
          </a:p>
          <a:p>
            <a:pPr marL="225425" indent="-225425">
              <a:spcBef>
                <a:spcPts val="1556"/>
              </a:spcBef>
              <a:buFont typeface="Wingdings" pitchFamily="2" charset="2"/>
              <a:buChar char="§"/>
              <a:defRPr/>
            </a:pPr>
            <a:r>
              <a:rPr lang="en-US" sz="2600" b="1" dirty="0">
                <a:latin typeface="Arial Narrow" panose="020B0606020202030204" pitchFamily="34" charset="0"/>
              </a:rPr>
              <a:t>offer</a:t>
            </a:r>
            <a:r>
              <a:rPr lang="en-US" sz="2600" dirty="0">
                <a:latin typeface="Arial Narrow" panose="020B0606020202030204" pitchFamily="34" charset="0"/>
              </a:rPr>
              <a:t> a flexible number of meeting dates and times</a:t>
            </a:r>
          </a:p>
        </p:txBody>
      </p:sp>
      <p:sp>
        <p:nvSpPr>
          <p:cNvPr id="4" name="Slide Number Placeholder 3"/>
          <p:cNvSpPr>
            <a:spLocks noGrp="1"/>
          </p:cNvSpPr>
          <p:nvPr>
            <p:ph type="sldNum" sz="quarter" idx="12"/>
          </p:nvPr>
        </p:nvSpPr>
        <p:spPr/>
        <p:txBody>
          <a:bodyPr/>
          <a:lstStyle/>
          <a:p>
            <a:pPr>
              <a:defRPr/>
            </a:pPr>
            <a:fld id="{EC355F65-3290-4159-BDA6-D4680175CD5C}" type="slidenum">
              <a:rPr lang="en-US" smtClean="0"/>
              <a:pPr>
                <a:defRPr/>
              </a:pPr>
              <a:t>15</a:t>
            </a:fld>
            <a:endParaRPr lang="en-US" dirty="0"/>
          </a:p>
        </p:txBody>
      </p:sp>
    </p:spTree>
  </p:cSld>
  <p:clrMapOvr>
    <a:masterClrMapping/>
  </p:clrMapOvr>
  <p:transition>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093788" y="838200"/>
            <a:ext cx="8050212" cy="838200"/>
          </a:xfrm>
        </p:spPr>
        <p:txBody>
          <a:bodyPr/>
          <a:lstStyle/>
          <a:p>
            <a:pPr algn="ctr" eaLnBrk="1" hangingPunct="1"/>
            <a:r>
              <a:rPr lang="en-US" sz="4800" dirty="0"/>
              <a:t>Parent and Family Engagement Plan (PFEP)</a:t>
            </a:r>
          </a:p>
        </p:txBody>
      </p:sp>
      <p:sp>
        <p:nvSpPr>
          <p:cNvPr id="11267" name="Text Box 5"/>
          <p:cNvSpPr txBox="1">
            <a:spLocks noChangeArrowheads="1"/>
          </p:cNvSpPr>
          <p:nvPr/>
        </p:nvSpPr>
        <p:spPr bwMode="auto">
          <a:xfrm>
            <a:off x="1600200" y="2667000"/>
            <a:ext cx="7280275" cy="3268587"/>
          </a:xfrm>
          <a:prstGeom prst="rect">
            <a:avLst/>
          </a:prstGeom>
          <a:noFill/>
          <a:ln w="28575" algn="ctr">
            <a:noFill/>
            <a:miter lim="800000"/>
            <a:headEnd/>
            <a:tailEnd/>
          </a:ln>
        </p:spPr>
        <p:txBody>
          <a:bodyPr wrap="square">
            <a:spAutoFit/>
          </a:bodyPr>
          <a:lstStyle/>
          <a:p>
            <a:pPr marL="280988" indent="-280988"/>
            <a:r>
              <a:rPr lang="en-US" sz="2600" b="1" dirty="0">
                <a:latin typeface="Arial Narrow" panose="020B0606020202030204" pitchFamily="34" charset="0"/>
              </a:rPr>
              <a:t>Title I schools must:</a:t>
            </a:r>
          </a:p>
          <a:p>
            <a:pPr marL="225425" indent="-225425">
              <a:spcBef>
                <a:spcPts val="1556"/>
              </a:spcBef>
              <a:buFont typeface="Wingdings" pitchFamily="2" charset="2"/>
              <a:buChar char="§"/>
              <a:defRPr/>
            </a:pPr>
            <a:r>
              <a:rPr lang="en-US" sz="2600" dirty="0">
                <a:latin typeface="Arial Narrow" panose="020B0606020202030204" pitchFamily="34" charset="0"/>
              </a:rPr>
              <a:t>involve parents in making decisions about how Title I funds reserved for parent involvement should be</a:t>
            </a:r>
            <a:r>
              <a:rPr lang="en-US" sz="2600" dirty="0">
                <a:effectLst>
                  <a:outerShdw blurRad="38100" dist="38100" dir="2700000" algn="tl">
                    <a:srgbClr val="C0C0C0"/>
                  </a:outerShdw>
                </a:effectLst>
                <a:latin typeface="Arial Narrow" panose="020B0606020202030204" pitchFamily="34" charset="0"/>
              </a:rPr>
              <a:t> </a:t>
            </a:r>
            <a:r>
              <a:rPr lang="en-US" sz="2600" b="1" u="sng" dirty="0">
                <a:latin typeface="Arial Narrow" panose="020B0606020202030204" pitchFamily="34" charset="0"/>
              </a:rPr>
              <a:t>spent</a:t>
            </a:r>
            <a:endParaRPr lang="en-US" sz="2600" dirty="0">
              <a:latin typeface="Arial Narrow" panose="020B0606020202030204" pitchFamily="34" charset="0"/>
            </a:endParaRPr>
          </a:p>
          <a:p>
            <a:pPr marL="280988" indent="-280988">
              <a:spcBef>
                <a:spcPts val="1556"/>
              </a:spcBef>
              <a:buFont typeface="Wingdings" pitchFamily="2" charset="2"/>
              <a:buChar char="§"/>
            </a:pPr>
            <a:r>
              <a:rPr lang="en-US" sz="2600" dirty="0">
                <a:latin typeface="Arial Narrow" panose="020B0606020202030204" pitchFamily="34" charset="0"/>
              </a:rPr>
              <a:t>provide documents to show that families were given information </a:t>
            </a:r>
            <a:r>
              <a:rPr lang="en-US" sz="2600" b="1" u="sng" dirty="0">
                <a:latin typeface="Arial Narrow" panose="020B0606020202030204" pitchFamily="34" charset="0"/>
              </a:rPr>
              <a:t>translated</a:t>
            </a:r>
            <a:r>
              <a:rPr lang="en-US" sz="2600" dirty="0">
                <a:latin typeface="Arial Narrow" panose="020B0606020202030204" pitchFamily="34" charset="0"/>
              </a:rPr>
              <a:t> in their native language, when reasonable</a:t>
            </a:r>
          </a:p>
          <a:p>
            <a:pPr marL="280988" indent="-280988">
              <a:spcBef>
                <a:spcPts val="1556"/>
              </a:spcBef>
              <a:buFont typeface="Wingdings" pitchFamily="2" charset="2"/>
              <a:buChar char="§"/>
            </a:pPr>
            <a:r>
              <a:rPr lang="en-US" sz="2600" dirty="0">
                <a:latin typeface="Arial Narrow" panose="020B0606020202030204" pitchFamily="34" charset="0"/>
              </a:rPr>
              <a:t>show evidence of continuous </a:t>
            </a:r>
            <a:r>
              <a:rPr lang="en-US" sz="2600" b="1" u="sng" dirty="0">
                <a:latin typeface="Arial Narrow" panose="020B0606020202030204" pitchFamily="34" charset="0"/>
              </a:rPr>
              <a:t>communication</a:t>
            </a:r>
            <a:r>
              <a:rPr lang="en-US" sz="2600" dirty="0">
                <a:latin typeface="Arial Narrow" panose="020B0606020202030204" pitchFamily="34" charset="0"/>
              </a:rPr>
              <a:t> between the school, families, students, and community</a:t>
            </a:r>
          </a:p>
        </p:txBody>
      </p:sp>
      <p:sp>
        <p:nvSpPr>
          <p:cNvPr id="5" name="Slide Number Placeholder 4"/>
          <p:cNvSpPr>
            <a:spLocks noGrp="1"/>
          </p:cNvSpPr>
          <p:nvPr>
            <p:ph type="sldNum" sz="quarter" idx="12"/>
          </p:nvPr>
        </p:nvSpPr>
        <p:spPr/>
        <p:txBody>
          <a:bodyPr/>
          <a:lstStyle/>
          <a:p>
            <a:pPr>
              <a:defRPr/>
            </a:pPr>
            <a:fld id="{EC355F65-3290-4159-BDA6-D4680175CD5C}" type="slidenum">
              <a:rPr lang="en-US" smtClean="0"/>
              <a:pPr>
                <a:defRPr/>
              </a:pPr>
              <a:t>16</a:t>
            </a:fld>
            <a:endParaRPr lang="en-US" dirty="0"/>
          </a:p>
        </p:txBody>
      </p:sp>
    </p:spTree>
  </p:cSld>
  <p:clrMapOvr>
    <a:masterClrMapping/>
  </p:clrMapOvr>
  <p:transition>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93788" y="914400"/>
            <a:ext cx="8050212" cy="838200"/>
          </a:xfrm>
        </p:spPr>
        <p:txBody>
          <a:bodyPr/>
          <a:lstStyle/>
          <a:p>
            <a:pPr algn="ctr" eaLnBrk="1" hangingPunct="1"/>
            <a:r>
              <a:rPr lang="en-US" sz="4800" dirty="0"/>
              <a:t>Parent and Family Engagement Plan (PFEP)</a:t>
            </a:r>
            <a:endParaRPr lang="en-US" sz="4800" b="0" dirty="0"/>
          </a:p>
        </p:txBody>
      </p:sp>
      <p:sp>
        <p:nvSpPr>
          <p:cNvPr id="12291" name="Text Box 3"/>
          <p:cNvSpPr txBox="1">
            <a:spLocks noChangeArrowheads="1"/>
          </p:cNvSpPr>
          <p:nvPr/>
        </p:nvSpPr>
        <p:spPr bwMode="auto">
          <a:xfrm>
            <a:off x="1729970" y="2667000"/>
            <a:ext cx="7013575" cy="3143425"/>
          </a:xfrm>
          <a:prstGeom prst="rect">
            <a:avLst/>
          </a:prstGeom>
          <a:noFill/>
          <a:ln w="28575" algn="ctr">
            <a:noFill/>
            <a:miter lim="800000"/>
            <a:headEnd/>
            <a:tailEnd/>
          </a:ln>
        </p:spPr>
        <p:txBody>
          <a:bodyPr>
            <a:spAutoFit/>
          </a:bodyPr>
          <a:lstStyle/>
          <a:p>
            <a:pPr marL="225425" indent="-225425"/>
            <a:r>
              <a:rPr lang="en-US" sz="2600" b="1" dirty="0">
                <a:latin typeface="Arial Narrow" panose="020B0606020202030204" pitchFamily="34" charset="0"/>
              </a:rPr>
              <a:t>Title I schools must:</a:t>
            </a:r>
          </a:p>
          <a:p>
            <a:pPr marL="280988" indent="-280988">
              <a:spcBef>
                <a:spcPts val="1556"/>
              </a:spcBef>
              <a:buFont typeface="Wingdings" pitchFamily="2" charset="2"/>
              <a:buChar char="§"/>
            </a:pPr>
            <a:r>
              <a:rPr lang="en-US" sz="2600" dirty="0">
                <a:latin typeface="Arial Narrow" panose="020B0606020202030204" pitchFamily="34" charset="0"/>
              </a:rPr>
              <a:t>provide information on how the school works with community, volunteers, and business partnerships to increase </a:t>
            </a:r>
            <a:r>
              <a:rPr lang="en-US" sz="2600" b="1" u="sng" dirty="0">
                <a:latin typeface="Arial Narrow" panose="020B0606020202030204" pitchFamily="34" charset="0"/>
              </a:rPr>
              <a:t>student achievement</a:t>
            </a:r>
            <a:endParaRPr lang="en-US" sz="2600" dirty="0">
              <a:latin typeface="Arial Narrow" panose="020B0606020202030204" pitchFamily="34" charset="0"/>
            </a:endParaRPr>
          </a:p>
          <a:p>
            <a:pPr marL="280988" indent="-280988">
              <a:spcBef>
                <a:spcPts val="1556"/>
              </a:spcBef>
              <a:buFont typeface="Wingdings" pitchFamily="2" charset="2"/>
              <a:buChar char="§"/>
            </a:pPr>
            <a:r>
              <a:rPr lang="en-US" sz="2600" dirty="0">
                <a:latin typeface="Arial Narrow" panose="020B0606020202030204" pitchFamily="34" charset="0"/>
              </a:rPr>
              <a:t>provide trainings to staff and parents designed to increase student achievement and support </a:t>
            </a:r>
            <a:r>
              <a:rPr lang="en-US" sz="2600" b="1" u="sng" dirty="0">
                <a:latin typeface="Arial Narrow" panose="020B0606020202030204" pitchFamily="34" charset="0"/>
              </a:rPr>
              <a:t>family engagement</a:t>
            </a:r>
            <a:endParaRPr lang="en-US" sz="2600" dirty="0">
              <a:latin typeface="Arial Narrow" panose="020B0606020202030204" pitchFamily="34" charset="0"/>
            </a:endParaRPr>
          </a:p>
          <a:p>
            <a:endParaRPr lang="en-US" sz="2600" b="1" dirty="0">
              <a:latin typeface="Tahoma" pitchFamily="34" charset="0"/>
            </a:endParaRPr>
          </a:p>
        </p:txBody>
      </p:sp>
      <p:sp>
        <p:nvSpPr>
          <p:cNvPr id="5" name="Slide Number Placeholder 4"/>
          <p:cNvSpPr>
            <a:spLocks noGrp="1"/>
          </p:cNvSpPr>
          <p:nvPr>
            <p:ph type="sldNum" sz="quarter" idx="12"/>
          </p:nvPr>
        </p:nvSpPr>
        <p:spPr/>
        <p:txBody>
          <a:bodyPr/>
          <a:lstStyle/>
          <a:p>
            <a:pPr>
              <a:defRPr/>
            </a:pPr>
            <a:fld id="{EC355F65-3290-4159-BDA6-D4680175CD5C}" type="slidenum">
              <a:rPr lang="en-US" smtClean="0"/>
              <a:pPr>
                <a:defRPr/>
              </a:pPr>
              <a:t>17</a:t>
            </a:fld>
            <a:endParaRPr lang="en-US" dirty="0"/>
          </a:p>
        </p:txBody>
      </p:sp>
    </p:spTree>
  </p:cSld>
  <p:clrMapOvr>
    <a:masterClrMapping/>
  </p:clrMapOvr>
  <p:transition>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title"/>
          </p:nvPr>
        </p:nvSpPr>
        <p:spPr>
          <a:xfrm>
            <a:off x="1736387" y="685800"/>
            <a:ext cx="7010400" cy="1189038"/>
          </a:xfrm>
          <a:noFill/>
        </p:spPr>
        <p:txBody>
          <a:bodyPr/>
          <a:lstStyle/>
          <a:p>
            <a:pPr algn="ctr" eaLnBrk="1" hangingPunct="1"/>
            <a:r>
              <a:rPr lang="en-US" sz="4800" dirty="0"/>
              <a:t>Parent and Family Engagement Plan(PFEP)</a:t>
            </a:r>
          </a:p>
        </p:txBody>
      </p:sp>
      <p:sp>
        <p:nvSpPr>
          <p:cNvPr id="13315" name="Text Box 5"/>
          <p:cNvSpPr>
            <a:spLocks noGrp="1" noChangeArrowheads="1"/>
          </p:cNvSpPr>
          <p:nvPr>
            <p:ph type="body" idx="1"/>
          </p:nvPr>
        </p:nvSpPr>
        <p:spPr>
          <a:xfrm>
            <a:off x="1524000" y="2667000"/>
            <a:ext cx="7010400" cy="4419600"/>
          </a:xfrm>
          <a:noFill/>
        </p:spPr>
        <p:txBody>
          <a:bodyPr/>
          <a:lstStyle/>
          <a:p>
            <a:pPr eaLnBrk="1" hangingPunct="1">
              <a:lnSpc>
                <a:spcPct val="80000"/>
              </a:lnSpc>
              <a:spcBef>
                <a:spcPct val="20000"/>
              </a:spcBef>
              <a:buNone/>
            </a:pPr>
            <a:r>
              <a:rPr lang="en-US" sz="2600" b="1" dirty="0">
                <a:latin typeface="Arial Narrow" panose="020B0606020202030204" pitchFamily="34" charset="0"/>
              </a:rPr>
              <a:t>Title I schools must:</a:t>
            </a:r>
          </a:p>
          <a:p>
            <a:pPr eaLnBrk="1" hangingPunct="1">
              <a:lnSpc>
                <a:spcPct val="80000"/>
              </a:lnSpc>
              <a:spcBef>
                <a:spcPts val="1556"/>
              </a:spcBef>
            </a:pPr>
            <a:r>
              <a:rPr lang="en-US" sz="2600" dirty="0">
                <a:latin typeface="Arial Narrow" panose="020B0606020202030204" pitchFamily="34" charset="0"/>
              </a:rPr>
              <a:t>jointly conduct an </a:t>
            </a:r>
            <a:r>
              <a:rPr lang="en-US" sz="2600" b="1" u="sng" dirty="0">
                <a:latin typeface="Arial Narrow" panose="020B0606020202030204" pitchFamily="34" charset="0"/>
              </a:rPr>
              <a:t>annual evaluation</a:t>
            </a:r>
            <a:r>
              <a:rPr lang="en-US" sz="2600" b="1" dirty="0">
                <a:latin typeface="Arial Narrow" panose="020B0606020202030204" pitchFamily="34" charset="0"/>
              </a:rPr>
              <a:t> </a:t>
            </a:r>
            <a:r>
              <a:rPr lang="en-US" sz="2600" dirty="0">
                <a:latin typeface="Arial Narrow" panose="020B0606020202030204" pitchFamily="34" charset="0"/>
              </a:rPr>
              <a:t>of the content and effectiveness of the school’s Parent and Family Engagement Plan </a:t>
            </a:r>
            <a:r>
              <a:rPr lang="en-US" sz="2800" dirty="0">
                <a:latin typeface="Arial Narrow" panose="020B0606020202030204" pitchFamily="34" charset="0"/>
              </a:rPr>
              <a:t>(PFEP)</a:t>
            </a:r>
            <a:endParaRPr lang="en-US" sz="2600" dirty="0">
              <a:latin typeface="Arial Narrow" panose="020B0606020202030204" pitchFamily="34" charset="0"/>
            </a:endParaRPr>
          </a:p>
          <a:p>
            <a:pPr eaLnBrk="1" hangingPunct="1">
              <a:lnSpc>
                <a:spcPct val="80000"/>
              </a:lnSpc>
              <a:spcBef>
                <a:spcPts val="1556"/>
              </a:spcBef>
            </a:pPr>
            <a:r>
              <a:rPr lang="en-US" sz="2600" b="1" u="sng" dirty="0">
                <a:latin typeface="Arial Narrow" panose="020B0606020202030204" pitchFamily="34" charset="0"/>
              </a:rPr>
              <a:t>monitor and evaluate </a:t>
            </a:r>
            <a:r>
              <a:rPr lang="en-US" sz="2600" dirty="0">
                <a:latin typeface="Arial Narrow" panose="020B0606020202030204" pitchFamily="34" charset="0"/>
              </a:rPr>
              <a:t>the strategies of the Parent and Family Engagement Plan </a:t>
            </a:r>
            <a:r>
              <a:rPr lang="en-US" dirty="0">
                <a:latin typeface="Arial Narrow" panose="020B0606020202030204" pitchFamily="34" charset="0"/>
              </a:rPr>
              <a:t>(PFEP)</a:t>
            </a:r>
            <a:endParaRPr lang="en-US" sz="2600" dirty="0">
              <a:latin typeface="Arial Narrow" panose="020B0606020202030204" pitchFamily="34" charset="0"/>
            </a:endParaRPr>
          </a:p>
          <a:p>
            <a:pPr eaLnBrk="1" hangingPunct="1">
              <a:lnSpc>
                <a:spcPct val="80000"/>
              </a:lnSpc>
              <a:spcBef>
                <a:spcPts val="1556"/>
              </a:spcBef>
            </a:pPr>
            <a:r>
              <a:rPr lang="en-US" sz="2600" dirty="0">
                <a:latin typeface="Arial Narrow" panose="020B0606020202030204" pitchFamily="34" charset="0"/>
              </a:rPr>
              <a:t>use the findings of the evaluation to </a:t>
            </a:r>
            <a:r>
              <a:rPr lang="en-US" sz="2600" b="1" u="sng" dirty="0">
                <a:latin typeface="Arial Narrow" panose="020B0606020202030204" pitchFamily="34" charset="0"/>
              </a:rPr>
              <a:t>design and revise</a:t>
            </a:r>
            <a:r>
              <a:rPr lang="en-US" sz="2600" b="1" dirty="0">
                <a:latin typeface="Arial Narrow" panose="020B0606020202030204" pitchFamily="34" charset="0"/>
              </a:rPr>
              <a:t> </a:t>
            </a:r>
            <a:r>
              <a:rPr lang="en-US" sz="2600" dirty="0">
                <a:latin typeface="Arial Narrow" panose="020B0606020202030204" pitchFamily="34" charset="0"/>
              </a:rPr>
              <a:t>strategies for more effective family involvement</a:t>
            </a:r>
          </a:p>
        </p:txBody>
      </p:sp>
      <p:sp>
        <p:nvSpPr>
          <p:cNvPr id="5" name="Slide Number Placeholder 4"/>
          <p:cNvSpPr>
            <a:spLocks noGrp="1"/>
          </p:cNvSpPr>
          <p:nvPr>
            <p:ph type="sldNum" sz="quarter" idx="12"/>
          </p:nvPr>
        </p:nvSpPr>
        <p:spPr/>
        <p:txBody>
          <a:bodyPr/>
          <a:lstStyle/>
          <a:p>
            <a:pPr>
              <a:defRPr/>
            </a:pPr>
            <a:fld id="{EC355F65-3290-4159-BDA6-D4680175CD5C}" type="slidenum">
              <a:rPr lang="en-US" smtClean="0"/>
              <a:pPr>
                <a:defRPr/>
              </a:pPr>
              <a:t>18</a:t>
            </a:fld>
            <a:endParaRPr lang="en-US" dirty="0"/>
          </a:p>
        </p:txBody>
      </p:sp>
    </p:spTree>
  </p:cSld>
  <p:clrMapOvr>
    <a:masterClrMapping/>
  </p:clrMapOvr>
  <p:transition>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Parent Survey Results</a:t>
            </a:r>
          </a:p>
        </p:txBody>
      </p:sp>
      <p:sp>
        <p:nvSpPr>
          <p:cNvPr id="3" name="Content Placeholder 2"/>
          <p:cNvSpPr>
            <a:spLocks noGrp="1"/>
          </p:cNvSpPr>
          <p:nvPr>
            <p:ph idx="1"/>
          </p:nvPr>
        </p:nvSpPr>
        <p:spPr>
          <a:xfrm>
            <a:off x="1752600" y="1395412"/>
            <a:ext cx="7010400" cy="5157788"/>
          </a:xfrm>
        </p:spPr>
        <p:txBody>
          <a:bodyPr/>
          <a:lstStyle/>
          <a:p>
            <a:r>
              <a:rPr lang="en-US" sz="2000" dirty="0">
                <a:solidFill>
                  <a:schemeClr val="accent6">
                    <a:lumMod val="75000"/>
                  </a:schemeClr>
                </a:solidFill>
                <a:latin typeface="Arial Narrow" panose="020B0606020202030204" pitchFamily="34" charset="0"/>
              </a:rPr>
              <a:t>Survey results showed that our parents feel that PBA has improved dramatically regarding building a community and creating a friendly environment on all campuses</a:t>
            </a:r>
            <a:r>
              <a:rPr lang="en-US" sz="2000" dirty="0" smtClean="0">
                <a:solidFill>
                  <a:schemeClr val="accent6">
                    <a:lumMod val="75000"/>
                  </a:schemeClr>
                </a:solidFill>
                <a:latin typeface="Arial Narrow" panose="020B0606020202030204" pitchFamily="34" charset="0"/>
              </a:rPr>
              <a:t>.</a:t>
            </a:r>
            <a:endParaRPr lang="en-US" sz="2000" dirty="0">
              <a:solidFill>
                <a:schemeClr val="accent6">
                  <a:lumMod val="75000"/>
                </a:schemeClr>
              </a:solidFill>
              <a:latin typeface="Arial Narrow" panose="020B0606020202030204" pitchFamily="34" charset="0"/>
            </a:endParaRPr>
          </a:p>
          <a:p>
            <a:r>
              <a:rPr lang="en-US" sz="2000" dirty="0">
                <a:solidFill>
                  <a:schemeClr val="accent6">
                    <a:lumMod val="75000"/>
                  </a:schemeClr>
                </a:solidFill>
                <a:latin typeface="Arial Narrow" panose="020B0606020202030204" pitchFamily="34" charset="0"/>
              </a:rPr>
              <a:t>Parent Panther Leader </a:t>
            </a:r>
            <a:r>
              <a:rPr lang="en-US" sz="2000" dirty="0" smtClean="0">
                <a:solidFill>
                  <a:schemeClr val="accent6">
                    <a:lumMod val="75000"/>
                  </a:schemeClr>
                </a:solidFill>
                <a:latin typeface="Arial Narrow" panose="020B0606020202030204" pitchFamily="34" charset="0"/>
              </a:rPr>
              <a:t>meetings – Second Tuesday of every month from 6:00-7:00 PM – Be a part of PBA’s leadership team and practice the 7 Habits!</a:t>
            </a:r>
            <a:endParaRPr lang="en-US" sz="2000" dirty="0">
              <a:solidFill>
                <a:schemeClr val="accent6">
                  <a:lumMod val="75000"/>
                </a:schemeClr>
              </a:solidFill>
              <a:latin typeface="Arial Narrow" panose="020B0606020202030204" pitchFamily="34" charset="0"/>
            </a:endParaRPr>
          </a:p>
          <a:p>
            <a:r>
              <a:rPr lang="en-US" sz="2000" dirty="0">
                <a:solidFill>
                  <a:schemeClr val="accent6">
                    <a:lumMod val="75000"/>
                  </a:schemeClr>
                </a:solidFill>
                <a:latin typeface="Arial Narrow" panose="020B0606020202030204" pitchFamily="34" charset="0"/>
              </a:rPr>
              <a:t>We communicate with parents in a variety of ways, please contact your teachers if you have any concerns and I am always willing to help!</a:t>
            </a:r>
          </a:p>
          <a:p>
            <a:r>
              <a:rPr lang="en-US" sz="2000" dirty="0">
                <a:solidFill>
                  <a:schemeClr val="accent6">
                    <a:lumMod val="75000"/>
                  </a:schemeClr>
                </a:solidFill>
                <a:latin typeface="Arial Narrow" panose="020B0606020202030204" pitchFamily="34" charset="0"/>
              </a:rPr>
              <a:t>Make sure the office has your most up to date contact information!</a:t>
            </a:r>
          </a:p>
          <a:p>
            <a:r>
              <a:rPr lang="en-US" sz="2000" dirty="0" smtClean="0">
                <a:solidFill>
                  <a:schemeClr val="accent6">
                    <a:lumMod val="75000"/>
                  </a:schemeClr>
                </a:solidFill>
                <a:latin typeface="Arial Narrow" panose="020B0606020202030204" pitchFamily="34" charset="0"/>
              </a:rPr>
              <a:t>Attend our monthly Family Events to enjoy time with your children and teachers – Open House (Sept), Spooky Stories Trunk or Treat (Oct), Winter Math Night (Dec), Star Party (Feb), </a:t>
            </a:r>
            <a:r>
              <a:rPr lang="en-US" sz="2000" dirty="0" err="1" smtClean="0">
                <a:solidFill>
                  <a:schemeClr val="accent6">
                    <a:lumMod val="75000"/>
                  </a:schemeClr>
                </a:solidFill>
                <a:latin typeface="Arial Narrow" panose="020B0606020202030204" pitchFamily="34" charset="0"/>
              </a:rPr>
              <a:t>Seussabration</a:t>
            </a:r>
            <a:r>
              <a:rPr lang="en-US" sz="2000" dirty="0" smtClean="0">
                <a:solidFill>
                  <a:schemeClr val="accent6">
                    <a:lumMod val="75000"/>
                  </a:schemeClr>
                </a:solidFill>
                <a:latin typeface="Arial Narrow" panose="020B0606020202030204" pitchFamily="34" charset="0"/>
              </a:rPr>
              <a:t> (March), Earth Day Beach Clean Up (April), Book Tasting (May)</a:t>
            </a:r>
            <a:endParaRPr lang="en-US" sz="2000" dirty="0"/>
          </a:p>
        </p:txBody>
      </p:sp>
      <p:sp>
        <p:nvSpPr>
          <p:cNvPr id="4" name="Slide Number Placeholder 3"/>
          <p:cNvSpPr>
            <a:spLocks noGrp="1"/>
          </p:cNvSpPr>
          <p:nvPr>
            <p:ph type="sldNum" sz="quarter" idx="12"/>
          </p:nvPr>
        </p:nvSpPr>
        <p:spPr/>
        <p:txBody>
          <a:bodyPr/>
          <a:lstStyle/>
          <a:p>
            <a:pPr>
              <a:defRPr/>
            </a:pPr>
            <a:fld id="{EC355F65-3290-4159-BDA6-D4680175CD5C}" type="slidenum">
              <a:rPr lang="en-US" smtClean="0"/>
              <a:pPr>
                <a:defRPr/>
              </a:pPr>
              <a:t>19</a:t>
            </a:fld>
            <a:endParaRPr lang="en-US" dirty="0"/>
          </a:p>
        </p:txBody>
      </p:sp>
    </p:spTree>
    <p:extLst>
      <p:ext uri="{BB962C8B-B14F-4D97-AF65-F5344CB8AC3E}">
        <p14:creationId xmlns:p14="http://schemas.microsoft.com/office/powerpoint/2010/main" val="2257030914"/>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500188" y="304800"/>
            <a:ext cx="7437437" cy="838200"/>
          </a:xfrm>
        </p:spPr>
        <p:txBody>
          <a:bodyPr/>
          <a:lstStyle/>
          <a:p>
            <a:pPr algn="ctr" eaLnBrk="1" hangingPunct="1"/>
            <a:r>
              <a:rPr lang="en-US" sz="4800" dirty="0"/>
              <a:t>Purpose of Meeting</a:t>
            </a:r>
          </a:p>
        </p:txBody>
      </p:sp>
      <p:sp>
        <p:nvSpPr>
          <p:cNvPr id="4099" name="Text Box 5"/>
          <p:cNvSpPr txBox="1">
            <a:spLocks noChangeArrowheads="1"/>
          </p:cNvSpPr>
          <p:nvPr/>
        </p:nvSpPr>
        <p:spPr bwMode="auto">
          <a:xfrm>
            <a:off x="1523206" y="1143000"/>
            <a:ext cx="7544594" cy="5564600"/>
          </a:xfrm>
          <a:prstGeom prst="rect">
            <a:avLst/>
          </a:prstGeom>
          <a:noFill/>
          <a:ln w="28575" algn="ctr">
            <a:noFill/>
            <a:miter lim="800000"/>
            <a:headEnd/>
            <a:tailEnd/>
          </a:ln>
        </p:spPr>
        <p:txBody>
          <a:bodyPr wrap="square">
            <a:spAutoFit/>
          </a:bodyPr>
          <a:lstStyle/>
          <a:p>
            <a:pPr algn="just"/>
            <a:r>
              <a:rPr lang="en-US" sz="2600" dirty="0">
                <a:ln>
                  <a:solidFill>
                    <a:schemeClr val="accent3"/>
                  </a:solidFill>
                </a:ln>
                <a:latin typeface="Franklin Gothic Demi" panose="020B0703020102020204" pitchFamily="34" charset="0"/>
              </a:rPr>
              <a:t>According to the </a:t>
            </a:r>
            <a:r>
              <a:rPr lang="en-US" sz="2800" i="1" dirty="0">
                <a:latin typeface="Franklin Gothic Demi" panose="020B0703020102020204" pitchFamily="34" charset="0"/>
              </a:rPr>
              <a:t>Every Student Succeeds Act (ESSA)</a:t>
            </a:r>
            <a:r>
              <a:rPr lang="en-US" sz="2600" dirty="0">
                <a:ln>
                  <a:solidFill>
                    <a:schemeClr val="accent3"/>
                  </a:solidFill>
                </a:ln>
                <a:latin typeface="Franklin Gothic Demi" panose="020B0703020102020204" pitchFamily="34" charset="0"/>
              </a:rPr>
              <a:t>, schools are required to host an Annual Meeting to explain and discuss:</a:t>
            </a:r>
          </a:p>
          <a:p>
            <a:pPr>
              <a:buFont typeface="Wingdings" pitchFamily="2" charset="2"/>
              <a:buChar char="§"/>
            </a:pPr>
            <a:r>
              <a:rPr lang="en-US" sz="2800" dirty="0">
                <a:ln>
                  <a:solidFill>
                    <a:schemeClr val="accent3"/>
                  </a:solidFill>
                </a:ln>
                <a:latin typeface="Franklin Gothic Demi" panose="020B0703020102020204" pitchFamily="34" charset="0"/>
              </a:rPr>
              <a:t> </a:t>
            </a:r>
            <a:r>
              <a:rPr lang="en-US" sz="2600" b="1" dirty="0">
                <a:ln>
                  <a:solidFill>
                    <a:schemeClr val="accent3"/>
                  </a:solidFill>
                </a:ln>
                <a:latin typeface="Franklin Gothic Demi" panose="020B0703020102020204" pitchFamily="34" charset="0"/>
              </a:rPr>
              <a:t>Title I programs and requirements</a:t>
            </a:r>
            <a:endParaRPr lang="en-US" sz="2800" b="1" dirty="0">
              <a:ln>
                <a:solidFill>
                  <a:schemeClr val="accent3"/>
                </a:solidFill>
              </a:ln>
              <a:latin typeface="Franklin Gothic Demi" panose="020B0703020102020204" pitchFamily="34" charset="0"/>
            </a:endParaRPr>
          </a:p>
          <a:p>
            <a:pPr>
              <a:buFont typeface="Wingdings" pitchFamily="2" charset="2"/>
              <a:buChar char="§"/>
            </a:pPr>
            <a:endParaRPr lang="en-US" sz="900" dirty="0">
              <a:ln>
                <a:solidFill>
                  <a:schemeClr val="accent3"/>
                </a:solidFill>
              </a:ln>
              <a:latin typeface="Franklin Gothic Demi" panose="020B0703020102020204" pitchFamily="34" charset="0"/>
            </a:endParaRPr>
          </a:p>
          <a:p>
            <a:pPr lvl="2">
              <a:buFont typeface="Arial" pitchFamily="34" charset="0"/>
              <a:buChar char="•"/>
            </a:pPr>
            <a:r>
              <a:rPr lang="en-US" sz="2400" dirty="0">
                <a:ln>
                  <a:solidFill>
                    <a:schemeClr val="accent3"/>
                  </a:solidFill>
                </a:ln>
                <a:latin typeface="Franklin Gothic Demi" panose="020B0703020102020204" pitchFamily="34" charset="0"/>
              </a:rPr>
              <a:t> </a:t>
            </a:r>
            <a:r>
              <a:rPr lang="en-US" sz="2400" dirty="0">
                <a:ln>
                  <a:solidFill>
                    <a:schemeClr val="accent3"/>
                  </a:solidFill>
                </a:ln>
                <a:latin typeface="Arial Narrow" panose="020B0606020202030204" pitchFamily="34" charset="0"/>
              </a:rPr>
              <a:t>Parent and Family Engagement Plan</a:t>
            </a:r>
          </a:p>
          <a:p>
            <a:pPr lvl="2">
              <a:buFont typeface="Arial" pitchFamily="34" charset="0"/>
              <a:buChar char="•"/>
            </a:pPr>
            <a:r>
              <a:rPr lang="en-US" sz="2400" dirty="0">
                <a:ln>
                  <a:solidFill>
                    <a:schemeClr val="accent3"/>
                  </a:solidFill>
                </a:ln>
                <a:latin typeface="Arial Narrow" panose="020B0606020202030204" pitchFamily="34" charset="0"/>
              </a:rPr>
              <a:t> School-Parent Compact </a:t>
            </a:r>
          </a:p>
          <a:p>
            <a:pPr lvl="2">
              <a:buFont typeface="Arial" pitchFamily="34" charset="0"/>
              <a:buChar char="•"/>
            </a:pPr>
            <a:r>
              <a:rPr lang="en-US" sz="2400" dirty="0">
                <a:ln>
                  <a:solidFill>
                    <a:schemeClr val="accent3"/>
                  </a:solidFill>
                </a:ln>
                <a:latin typeface="Arial Narrow" panose="020B0606020202030204" pitchFamily="34" charset="0"/>
              </a:rPr>
              <a:t> Parents’ Right to Know</a:t>
            </a:r>
          </a:p>
          <a:p>
            <a:pPr lvl="2">
              <a:buFont typeface="Arial" pitchFamily="34" charset="0"/>
              <a:buChar char="•"/>
            </a:pPr>
            <a:r>
              <a:rPr lang="en-US" sz="2400" dirty="0">
                <a:ln>
                  <a:solidFill>
                    <a:schemeClr val="accent3"/>
                  </a:solidFill>
                </a:ln>
                <a:latin typeface="Arial Narrow" panose="020B0606020202030204" pitchFamily="34" charset="0"/>
              </a:rPr>
              <a:t> Design, Implement and Evaluate School Improvement  </a:t>
            </a:r>
          </a:p>
          <a:p>
            <a:pPr lvl="2"/>
            <a:r>
              <a:rPr lang="en-US" sz="2400" dirty="0">
                <a:ln>
                  <a:solidFill>
                    <a:schemeClr val="accent3"/>
                  </a:solidFill>
                </a:ln>
                <a:latin typeface="Arial Narrow" panose="020B0606020202030204" pitchFamily="34" charset="0"/>
              </a:rPr>
              <a:t>   Plan (SIP/SWP) Goals</a:t>
            </a:r>
          </a:p>
          <a:p>
            <a:pPr lvl="2">
              <a:buFont typeface="Arial" pitchFamily="34" charset="0"/>
              <a:buChar char="•"/>
            </a:pPr>
            <a:r>
              <a:rPr lang="en-US" sz="2400" dirty="0">
                <a:ln>
                  <a:solidFill>
                    <a:schemeClr val="accent3"/>
                  </a:solidFill>
                </a:ln>
                <a:latin typeface="Arial Narrow" panose="020B0606020202030204" pitchFamily="34" charset="0"/>
              </a:rPr>
              <a:t> Gather Stakeholder Input</a:t>
            </a:r>
          </a:p>
          <a:p>
            <a:pPr lvl="2">
              <a:buFont typeface="Wingdings" pitchFamily="2" charset="2"/>
              <a:buNone/>
            </a:pPr>
            <a:endParaRPr lang="en-US" sz="2400" dirty="0">
              <a:ln>
                <a:solidFill>
                  <a:schemeClr val="accent3"/>
                </a:solidFill>
              </a:ln>
              <a:latin typeface="Franklin Gothic Demi" panose="020B0703020102020204" pitchFamily="34" charset="0"/>
            </a:endParaRPr>
          </a:p>
          <a:p>
            <a:pPr>
              <a:buFont typeface="Wingdings" pitchFamily="2" charset="2"/>
              <a:buChar char="§"/>
            </a:pPr>
            <a:r>
              <a:rPr lang="en-US" sz="2800" dirty="0">
                <a:ln>
                  <a:solidFill>
                    <a:schemeClr val="accent3"/>
                  </a:solidFill>
                </a:ln>
                <a:latin typeface="Franklin Gothic Demi" panose="020B0703020102020204" pitchFamily="34" charset="0"/>
              </a:rPr>
              <a:t> </a:t>
            </a:r>
            <a:r>
              <a:rPr lang="en-US" sz="2600" b="1" dirty="0">
                <a:ln>
                  <a:solidFill>
                    <a:schemeClr val="accent3"/>
                  </a:solidFill>
                </a:ln>
                <a:latin typeface="Franklin Gothic Demi" panose="020B0703020102020204" pitchFamily="34" charset="0"/>
              </a:rPr>
              <a:t>Additional support</a:t>
            </a:r>
            <a:endParaRPr lang="en-US" sz="900" b="1" dirty="0">
              <a:ln>
                <a:solidFill>
                  <a:schemeClr val="accent3"/>
                </a:solidFill>
              </a:ln>
              <a:latin typeface="Franklin Gothic Demi" panose="020B0703020102020204" pitchFamily="34" charset="0"/>
            </a:endParaRPr>
          </a:p>
          <a:p>
            <a:endParaRPr lang="en-US" sz="900" dirty="0">
              <a:ln>
                <a:solidFill>
                  <a:schemeClr val="accent3"/>
                </a:solidFill>
              </a:ln>
              <a:latin typeface="Franklin Gothic Demi" panose="020B0703020102020204" pitchFamily="34" charset="0"/>
            </a:endParaRPr>
          </a:p>
          <a:p>
            <a:pPr lvl="2">
              <a:buFont typeface="Arial" pitchFamily="34" charset="0"/>
              <a:buChar char="•"/>
            </a:pPr>
            <a:r>
              <a:rPr lang="en-US" sz="2400" dirty="0">
                <a:ln>
                  <a:solidFill>
                    <a:schemeClr val="accent3"/>
                  </a:solidFill>
                </a:ln>
                <a:latin typeface="Franklin Gothic Demi" panose="020B0703020102020204" pitchFamily="34" charset="0"/>
              </a:rPr>
              <a:t> </a:t>
            </a:r>
            <a:r>
              <a:rPr lang="en-US" sz="2400" dirty="0">
                <a:ln>
                  <a:solidFill>
                    <a:schemeClr val="accent3"/>
                  </a:solidFill>
                </a:ln>
                <a:latin typeface="Arial Narrow" panose="020B0606020202030204" pitchFamily="34" charset="0"/>
              </a:rPr>
              <a:t>School and Family Partnerships</a:t>
            </a:r>
          </a:p>
          <a:p>
            <a:pPr lvl="2">
              <a:buFont typeface="Arial" pitchFamily="34" charset="0"/>
              <a:buChar char="•"/>
            </a:pPr>
            <a:r>
              <a:rPr lang="en-US" sz="2400" dirty="0">
                <a:ln>
                  <a:solidFill>
                    <a:schemeClr val="accent3"/>
                  </a:solidFill>
                </a:ln>
                <a:latin typeface="Arial Narrow" panose="020B0606020202030204" pitchFamily="34" charset="0"/>
              </a:rPr>
              <a:t> Business Partnerships</a:t>
            </a:r>
          </a:p>
        </p:txBody>
      </p:sp>
      <p:sp>
        <p:nvSpPr>
          <p:cNvPr id="6" name="Slide Number Placeholder 5"/>
          <p:cNvSpPr>
            <a:spLocks noGrp="1"/>
          </p:cNvSpPr>
          <p:nvPr>
            <p:ph type="sldNum" sz="quarter" idx="12"/>
          </p:nvPr>
        </p:nvSpPr>
        <p:spPr/>
        <p:txBody>
          <a:bodyPr/>
          <a:lstStyle/>
          <a:p>
            <a:pPr>
              <a:defRPr/>
            </a:pPr>
            <a:fld id="{EC355F65-3290-4159-BDA6-D4680175CD5C}" type="slidenum">
              <a:rPr lang="en-US" smtClean="0"/>
              <a:pPr>
                <a:defRPr/>
              </a:pPr>
              <a:t>2</a:t>
            </a:fld>
            <a:endParaRPr lang="en-US" dirty="0"/>
          </a:p>
        </p:txBody>
      </p:sp>
    </p:spTree>
  </p:cSld>
  <p:clrMapOvr>
    <a:masterClrMapping/>
  </p:clrMapOvr>
  <p:transition>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Title I Complaint Procedure</a:t>
            </a:r>
          </a:p>
        </p:txBody>
      </p:sp>
      <p:sp>
        <p:nvSpPr>
          <p:cNvPr id="3" name="Content Placeholder 2"/>
          <p:cNvSpPr>
            <a:spLocks noGrp="1"/>
          </p:cNvSpPr>
          <p:nvPr>
            <p:ph idx="1"/>
          </p:nvPr>
        </p:nvSpPr>
        <p:spPr>
          <a:xfrm>
            <a:off x="1744494" y="1371600"/>
            <a:ext cx="7010400" cy="4572000"/>
          </a:xfrm>
        </p:spPr>
        <p:txBody>
          <a:bodyPr/>
          <a:lstStyle/>
          <a:p>
            <a:pPr marL="0" indent="0">
              <a:buNone/>
            </a:pPr>
            <a:r>
              <a:rPr lang="en-US" b="1" dirty="0">
                <a:latin typeface="Arial Narrow" panose="020B0606020202030204" pitchFamily="34" charset="0"/>
              </a:rPr>
              <a:t>Parents have the right to submit comments regarding district and/or school Title I plans</a:t>
            </a:r>
          </a:p>
          <a:p>
            <a:pPr marL="0" indent="0">
              <a:buNone/>
            </a:pPr>
            <a:endParaRPr lang="en-US" sz="1800" b="1" dirty="0">
              <a:latin typeface="Arial Narrow" panose="020B0606020202030204" pitchFamily="34" charset="0"/>
            </a:endParaRPr>
          </a:p>
          <a:p>
            <a:pPr lvl="1"/>
            <a:r>
              <a:rPr lang="en-US" sz="2600" i="0" dirty="0">
                <a:latin typeface="Arial Narrow" panose="020B0606020202030204" pitchFamily="34" charset="0"/>
              </a:rPr>
              <a:t>Comments should be turned in to the school</a:t>
            </a:r>
          </a:p>
          <a:p>
            <a:pPr lvl="1"/>
            <a:r>
              <a:rPr lang="en-US" sz="2600" i="0" dirty="0">
                <a:latin typeface="Arial Narrow" panose="020B0606020202030204" pitchFamily="34" charset="0"/>
              </a:rPr>
              <a:t> The school will forward comments to the district Office of Title I</a:t>
            </a:r>
          </a:p>
          <a:p>
            <a:pPr lvl="1"/>
            <a:r>
              <a:rPr lang="en-US" sz="2600" i="0" dirty="0">
                <a:latin typeface="Arial Narrow" panose="020B0606020202030204" pitchFamily="34" charset="0"/>
              </a:rPr>
              <a:t>The district Office of Title I will include parent comments when plans are submitted to the Florida Department of Education</a:t>
            </a:r>
          </a:p>
        </p:txBody>
      </p:sp>
      <p:sp>
        <p:nvSpPr>
          <p:cNvPr id="4" name="Slide Number Placeholder 3"/>
          <p:cNvSpPr>
            <a:spLocks noGrp="1"/>
          </p:cNvSpPr>
          <p:nvPr>
            <p:ph type="sldNum" sz="quarter" idx="12"/>
          </p:nvPr>
        </p:nvSpPr>
        <p:spPr/>
        <p:txBody>
          <a:bodyPr/>
          <a:lstStyle/>
          <a:p>
            <a:pPr>
              <a:defRPr/>
            </a:pPr>
            <a:fld id="{EC355F65-3290-4159-BDA6-D4680175CD5C}" type="slidenum">
              <a:rPr lang="en-US" smtClean="0"/>
              <a:pPr>
                <a:defRPr/>
              </a:pPr>
              <a:t>20</a:t>
            </a:fld>
            <a:endParaRPr lang="en-US" dirty="0"/>
          </a:p>
        </p:txBody>
      </p:sp>
    </p:spTree>
    <p:extLst>
      <p:ext uri="{BB962C8B-B14F-4D97-AF65-F5344CB8AC3E}">
        <p14:creationId xmlns:p14="http://schemas.microsoft.com/office/powerpoint/2010/main" val="3526776869"/>
      </p:ext>
    </p:extLst>
  </p:cSld>
  <p:clrMapOvr>
    <a:masterClrMapping/>
  </p:clrMapOvr>
  <p:transition>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084263" y="428625"/>
            <a:ext cx="8050212" cy="838200"/>
          </a:xfrm>
        </p:spPr>
        <p:txBody>
          <a:bodyPr/>
          <a:lstStyle/>
          <a:p>
            <a:pPr algn="ctr" eaLnBrk="1" hangingPunct="1"/>
            <a:r>
              <a:rPr lang="en-US" sz="4800" dirty="0"/>
              <a:t>School-Parent Compact</a:t>
            </a:r>
          </a:p>
        </p:txBody>
      </p:sp>
      <p:sp>
        <p:nvSpPr>
          <p:cNvPr id="14339" name="Text Box 5"/>
          <p:cNvSpPr txBox="1">
            <a:spLocks noChangeArrowheads="1"/>
          </p:cNvSpPr>
          <p:nvPr/>
        </p:nvSpPr>
        <p:spPr bwMode="auto">
          <a:xfrm>
            <a:off x="1676400" y="1295400"/>
            <a:ext cx="7119938" cy="4413516"/>
          </a:xfrm>
          <a:prstGeom prst="rect">
            <a:avLst/>
          </a:prstGeom>
          <a:noFill/>
          <a:ln w="28575" algn="ctr">
            <a:noFill/>
            <a:miter lim="800000"/>
            <a:headEnd/>
            <a:tailEnd/>
          </a:ln>
        </p:spPr>
        <p:txBody>
          <a:bodyPr>
            <a:spAutoFit/>
          </a:bodyPr>
          <a:lstStyle/>
          <a:p>
            <a:pPr marL="225425" indent="-225425">
              <a:buFont typeface="Wingdings" pitchFamily="2" charset="2"/>
              <a:buChar char="§"/>
            </a:pPr>
            <a:r>
              <a:rPr lang="en-US" sz="2600" dirty="0">
                <a:latin typeface="Arial Narrow" panose="020B0606020202030204" pitchFamily="34" charset="0"/>
              </a:rPr>
              <a:t>Each school must have a School-Parent Compact that is written by parents and school personnel</a:t>
            </a:r>
          </a:p>
          <a:p>
            <a:pPr marL="225425" indent="-225425"/>
            <a:endParaRPr lang="en-US" sz="2600" dirty="0">
              <a:latin typeface="Arial Narrow" panose="020B0606020202030204" pitchFamily="34" charset="0"/>
            </a:endParaRPr>
          </a:p>
          <a:p>
            <a:pPr marL="225425" indent="-225425">
              <a:buFont typeface="Wingdings" pitchFamily="2" charset="2"/>
              <a:buChar char="§"/>
            </a:pPr>
            <a:r>
              <a:rPr lang="en-US" sz="2600" dirty="0">
                <a:latin typeface="Arial Narrow" panose="020B0606020202030204" pitchFamily="34" charset="0"/>
              </a:rPr>
              <a:t>The compact outlines the responsibilities of the students, parents, and school staff in striving to raise student achievement</a:t>
            </a:r>
          </a:p>
          <a:p>
            <a:pPr marL="225425" indent="-225425">
              <a:buFont typeface="Wingdings" pitchFamily="2" charset="2"/>
              <a:buChar char="§"/>
            </a:pPr>
            <a:endParaRPr lang="en-US" sz="2600" dirty="0">
              <a:latin typeface="Arial Narrow" panose="020B0606020202030204" pitchFamily="34" charset="0"/>
            </a:endParaRPr>
          </a:p>
          <a:p>
            <a:pPr marL="225425" indent="-225425">
              <a:buFont typeface="Wingdings" pitchFamily="2" charset="2"/>
              <a:buChar char="§"/>
            </a:pPr>
            <a:r>
              <a:rPr lang="en-US" sz="2600" b="1" dirty="0">
                <a:latin typeface="Arial Narrow" panose="020B0606020202030204" pitchFamily="34" charset="0"/>
              </a:rPr>
              <a:t>The compact will be shared during parent-teacher conferences throughout the year</a:t>
            </a:r>
          </a:p>
          <a:p>
            <a:pPr marL="225425" indent="-225425"/>
            <a:endParaRPr lang="en-US" sz="2600" dirty="0">
              <a:latin typeface="Arial Narrow" panose="020B0606020202030204" pitchFamily="34" charset="0"/>
            </a:endParaRPr>
          </a:p>
          <a:p>
            <a:pPr marL="225425" indent="-225425">
              <a:buFont typeface="Wingdings" pitchFamily="2" charset="2"/>
              <a:buChar char="§"/>
            </a:pPr>
            <a:r>
              <a:rPr lang="en-US" sz="2600" dirty="0">
                <a:latin typeface="Arial Narrow" panose="020B0606020202030204" pitchFamily="34" charset="0"/>
              </a:rPr>
              <a:t>The compact is to be reviewed each year by the parent, student, and teacher</a:t>
            </a:r>
          </a:p>
        </p:txBody>
      </p:sp>
      <p:pic>
        <p:nvPicPr>
          <p:cNvPr id="14340" name="Picture 9" descr="j0413596"/>
          <p:cNvPicPr>
            <a:picLocks noChangeAspect="1" noChangeArrowheads="1"/>
          </p:cNvPicPr>
          <p:nvPr/>
        </p:nvPicPr>
        <p:blipFill>
          <a:blip r:embed="rId3" cstate="print"/>
          <a:srcRect/>
          <a:stretch>
            <a:fillRect/>
          </a:stretch>
        </p:blipFill>
        <p:spPr bwMode="auto">
          <a:xfrm>
            <a:off x="7694612" y="5562600"/>
            <a:ext cx="765175" cy="665163"/>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pPr>
              <a:defRPr/>
            </a:pPr>
            <a:fld id="{EC355F65-3290-4159-BDA6-D4680175CD5C}" type="slidenum">
              <a:rPr lang="en-US" smtClean="0"/>
              <a:pPr>
                <a:defRPr/>
              </a:pPr>
              <a:t>21</a:t>
            </a:fld>
            <a:endParaRPr lang="en-US" dirty="0"/>
          </a:p>
        </p:txBody>
      </p:sp>
    </p:spTree>
  </p:cSld>
  <p:clrMapOvr>
    <a:masterClrMapping/>
  </p:clrMapOvr>
  <p:transition>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084263" y="428625"/>
            <a:ext cx="8050212" cy="838200"/>
          </a:xfrm>
        </p:spPr>
        <p:txBody>
          <a:bodyPr/>
          <a:lstStyle/>
          <a:p>
            <a:pPr algn="ctr" eaLnBrk="1" hangingPunct="1"/>
            <a:r>
              <a:rPr lang="en-US" sz="4800" dirty="0"/>
              <a:t>Parents’ Right to Know</a:t>
            </a:r>
          </a:p>
        </p:txBody>
      </p:sp>
      <p:sp>
        <p:nvSpPr>
          <p:cNvPr id="15363" name="Text Box 3"/>
          <p:cNvSpPr txBox="1">
            <a:spLocks noChangeArrowheads="1"/>
          </p:cNvSpPr>
          <p:nvPr/>
        </p:nvSpPr>
        <p:spPr bwMode="auto">
          <a:xfrm>
            <a:off x="1597025" y="1536700"/>
            <a:ext cx="7191375" cy="2517612"/>
          </a:xfrm>
          <a:prstGeom prst="rect">
            <a:avLst/>
          </a:prstGeom>
          <a:noFill/>
          <a:ln w="28575" algn="ctr">
            <a:noFill/>
            <a:miter lim="800000"/>
            <a:headEnd/>
            <a:tailEnd/>
          </a:ln>
        </p:spPr>
        <p:txBody>
          <a:bodyPr>
            <a:spAutoFit/>
          </a:bodyPr>
          <a:lstStyle/>
          <a:p>
            <a:pPr marL="225425" indent="-225425" algn="just">
              <a:buFont typeface="Wingdings" pitchFamily="2" charset="2"/>
              <a:buChar char="§"/>
            </a:pPr>
            <a:r>
              <a:rPr lang="en-US" sz="2600" dirty="0">
                <a:latin typeface="Arial Narrow" panose="020B0606020202030204" pitchFamily="34" charset="0"/>
              </a:rPr>
              <a:t>Parents have the right to request and receive timely information regarding the professional qualifications of their child’s teachers and paraprofessionals</a:t>
            </a:r>
          </a:p>
          <a:p>
            <a:pPr marL="225425" indent="-225425" algn="just">
              <a:buFont typeface="Wingdings" pitchFamily="2" charset="2"/>
              <a:buChar char="§"/>
            </a:pPr>
            <a:endParaRPr lang="en-US" sz="2600" dirty="0">
              <a:latin typeface="Arial Narrow" panose="020B0606020202030204" pitchFamily="34" charset="0"/>
            </a:endParaRPr>
          </a:p>
          <a:p>
            <a:pPr marL="225425" indent="-225425" algn="just">
              <a:buFont typeface="Wingdings" pitchFamily="2" charset="2"/>
              <a:buChar char="§"/>
            </a:pPr>
            <a:r>
              <a:rPr lang="en-US" sz="2600" dirty="0">
                <a:latin typeface="Arial Narrow" panose="020B0606020202030204" pitchFamily="34" charset="0"/>
              </a:rPr>
              <a:t>Parents must be notified if their child is assigned to or taught for four or more consecutive weeks by a teacher who is not state certified</a:t>
            </a:r>
            <a:endParaRPr lang="en-US" sz="2800" dirty="0">
              <a:latin typeface="Arial Narrow" panose="020B0606020202030204" pitchFamily="34" charset="0"/>
            </a:endParaRPr>
          </a:p>
        </p:txBody>
      </p:sp>
      <p:pic>
        <p:nvPicPr>
          <p:cNvPr id="15364" name="Picture 8" descr="j0409643"/>
          <p:cNvPicPr>
            <a:picLocks noChangeAspect="1" noChangeArrowheads="1"/>
          </p:cNvPicPr>
          <p:nvPr/>
        </p:nvPicPr>
        <p:blipFill>
          <a:blip r:embed="rId3" cstate="print"/>
          <a:srcRect/>
          <a:stretch>
            <a:fillRect/>
          </a:stretch>
        </p:blipFill>
        <p:spPr bwMode="auto">
          <a:xfrm>
            <a:off x="5334000" y="4572000"/>
            <a:ext cx="3048000" cy="1905000"/>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pPr>
              <a:defRPr/>
            </a:pPr>
            <a:fld id="{EC355F65-3290-4159-BDA6-D4680175CD5C}" type="slidenum">
              <a:rPr lang="en-US" smtClean="0"/>
              <a:pPr>
                <a:defRPr/>
              </a:pPr>
              <a:t>22</a:t>
            </a:fld>
            <a:endParaRPr lang="en-US" dirty="0"/>
          </a:p>
        </p:txBody>
      </p:sp>
    </p:spTree>
  </p:cSld>
  <p:clrMapOvr>
    <a:masterClrMapping/>
  </p:clrMapOvr>
  <p:transition>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447800" y="0"/>
            <a:ext cx="7962901" cy="1295400"/>
          </a:xfrm>
        </p:spPr>
        <p:txBody>
          <a:bodyPr/>
          <a:lstStyle/>
          <a:p>
            <a:pPr algn="ctr" eaLnBrk="1" hangingPunct="1"/>
            <a:r>
              <a:rPr lang="en-US" sz="4800" dirty="0"/>
              <a:t>Research shows…</a:t>
            </a:r>
            <a:br>
              <a:rPr lang="en-US" sz="4800" dirty="0"/>
            </a:br>
            <a:r>
              <a:rPr lang="en-US" sz="1800" dirty="0"/>
              <a:t>(Epstein and Associates, 2009)</a:t>
            </a:r>
            <a:endParaRPr lang="en-US" sz="4800" dirty="0"/>
          </a:p>
        </p:txBody>
      </p:sp>
      <p:sp>
        <p:nvSpPr>
          <p:cNvPr id="17411" name="Text Box 4"/>
          <p:cNvSpPr txBox="1">
            <a:spLocks noChangeArrowheads="1"/>
          </p:cNvSpPr>
          <p:nvPr/>
        </p:nvSpPr>
        <p:spPr bwMode="auto">
          <a:xfrm>
            <a:off x="1873250" y="1922463"/>
            <a:ext cx="184150" cy="311150"/>
          </a:xfrm>
          <a:prstGeom prst="rect">
            <a:avLst/>
          </a:prstGeom>
          <a:noFill/>
          <a:ln w="28575" algn="ctr">
            <a:noFill/>
            <a:miter lim="800000"/>
            <a:headEnd/>
            <a:tailEnd/>
          </a:ln>
        </p:spPr>
        <p:txBody>
          <a:bodyPr wrap="none">
            <a:spAutoFit/>
          </a:bodyPr>
          <a:lstStyle/>
          <a:p>
            <a:endParaRPr lang="en-US" dirty="0"/>
          </a:p>
        </p:txBody>
      </p:sp>
      <p:sp>
        <p:nvSpPr>
          <p:cNvPr id="17412" name="Text Box 5"/>
          <p:cNvSpPr txBox="1">
            <a:spLocks noChangeArrowheads="1"/>
          </p:cNvSpPr>
          <p:nvPr/>
        </p:nvSpPr>
        <p:spPr bwMode="auto">
          <a:xfrm>
            <a:off x="1752600" y="1524000"/>
            <a:ext cx="6781800" cy="4764381"/>
          </a:xfrm>
          <a:prstGeom prst="rect">
            <a:avLst/>
          </a:prstGeom>
          <a:noFill/>
          <a:ln w="28575" algn="ctr">
            <a:noFill/>
            <a:miter lim="800000"/>
            <a:headEnd/>
            <a:tailEnd/>
          </a:ln>
        </p:spPr>
        <p:txBody>
          <a:bodyPr wrap="square">
            <a:spAutoFit/>
          </a:bodyPr>
          <a:lstStyle/>
          <a:p>
            <a:pPr algn="just">
              <a:buFont typeface="Wingdings" pitchFamily="2" charset="2"/>
              <a:buNone/>
            </a:pPr>
            <a:r>
              <a:rPr lang="en-US" sz="2600" b="1" dirty="0">
                <a:latin typeface="Arial Narrow" panose="020B0606020202030204" pitchFamily="34" charset="0"/>
              </a:rPr>
              <a:t>No matter the socio-economic status, when parents are involved, students are more likely to:</a:t>
            </a:r>
          </a:p>
          <a:p>
            <a:pPr lvl="1" algn="just">
              <a:buFont typeface="Wingdings" pitchFamily="2" charset="2"/>
              <a:buChar char="§"/>
            </a:pPr>
            <a:r>
              <a:rPr lang="en-US" sz="2600" b="1" dirty="0">
                <a:latin typeface="Arial Narrow" panose="020B0606020202030204" pitchFamily="34" charset="0"/>
              </a:rPr>
              <a:t> </a:t>
            </a:r>
            <a:r>
              <a:rPr lang="en-US" sz="2600" dirty="0">
                <a:latin typeface="Arial Narrow" panose="020B0606020202030204" pitchFamily="34" charset="0"/>
              </a:rPr>
              <a:t>attend school regularly</a:t>
            </a:r>
          </a:p>
          <a:p>
            <a:pPr lvl="1" algn="just">
              <a:buFont typeface="Wingdings" pitchFamily="2" charset="2"/>
              <a:buChar char="§"/>
            </a:pPr>
            <a:r>
              <a:rPr lang="en-US" sz="2600" dirty="0">
                <a:latin typeface="Arial Narrow" panose="020B0606020202030204" pitchFamily="34" charset="0"/>
              </a:rPr>
              <a:t> earn better grades </a:t>
            </a:r>
          </a:p>
          <a:p>
            <a:pPr lvl="1" algn="just">
              <a:buFont typeface="Wingdings" pitchFamily="2" charset="2"/>
              <a:buChar char="§"/>
            </a:pPr>
            <a:r>
              <a:rPr lang="en-US" sz="2600" dirty="0">
                <a:latin typeface="Arial Narrow" panose="020B0606020202030204" pitchFamily="34" charset="0"/>
              </a:rPr>
              <a:t> obtain better test scores</a:t>
            </a:r>
          </a:p>
          <a:p>
            <a:pPr lvl="1" algn="just">
              <a:buFont typeface="Wingdings" pitchFamily="2" charset="2"/>
              <a:buChar char="§"/>
            </a:pPr>
            <a:r>
              <a:rPr lang="en-US" sz="2600" dirty="0">
                <a:latin typeface="Arial Narrow" panose="020B0606020202030204" pitchFamily="34" charset="0"/>
              </a:rPr>
              <a:t> pass courses </a:t>
            </a:r>
          </a:p>
          <a:p>
            <a:pPr lvl="1" algn="just">
              <a:buFont typeface="Wingdings" pitchFamily="2" charset="2"/>
              <a:buChar char="§"/>
            </a:pPr>
            <a:r>
              <a:rPr lang="en-US" sz="2600" dirty="0">
                <a:latin typeface="Arial Narrow" panose="020B0606020202030204" pitchFamily="34" charset="0"/>
              </a:rPr>
              <a:t> be promoted to the next grade</a:t>
            </a:r>
          </a:p>
          <a:p>
            <a:pPr lvl="1" algn="just">
              <a:buFont typeface="Wingdings" pitchFamily="2" charset="2"/>
              <a:buChar char="§"/>
            </a:pPr>
            <a:r>
              <a:rPr lang="en-US" sz="2600" dirty="0">
                <a:latin typeface="Arial Narrow" panose="020B0606020202030204" pitchFamily="34" charset="0"/>
              </a:rPr>
              <a:t> adapt to change</a:t>
            </a:r>
          </a:p>
          <a:p>
            <a:pPr lvl="1" algn="just">
              <a:buFont typeface="Wingdings" pitchFamily="2" charset="2"/>
              <a:buChar char="§"/>
            </a:pPr>
            <a:r>
              <a:rPr lang="en-US" sz="2600" dirty="0">
                <a:latin typeface="Arial Narrow" panose="020B0606020202030204" pitchFamily="34" charset="0"/>
              </a:rPr>
              <a:t> have better social skills</a:t>
            </a:r>
          </a:p>
          <a:p>
            <a:pPr lvl="1" algn="just">
              <a:buFont typeface="Wingdings" pitchFamily="2" charset="2"/>
              <a:buChar char="§"/>
            </a:pPr>
            <a:r>
              <a:rPr lang="en-US" sz="2600" dirty="0">
                <a:latin typeface="Arial Narrow" panose="020B0606020202030204" pitchFamily="34" charset="0"/>
              </a:rPr>
              <a:t> graduate</a:t>
            </a:r>
          </a:p>
          <a:p>
            <a:pPr lvl="1" algn="just">
              <a:buFont typeface="Wingdings" pitchFamily="2" charset="2"/>
              <a:buChar char="§"/>
            </a:pPr>
            <a:r>
              <a:rPr lang="en-US" sz="2600" dirty="0">
                <a:latin typeface="Arial Narrow" panose="020B0606020202030204" pitchFamily="34" charset="0"/>
              </a:rPr>
              <a:t> continue their education</a:t>
            </a:r>
          </a:p>
          <a:p>
            <a:pPr lvl="1" algn="just"/>
            <a:r>
              <a:rPr lang="en-US" sz="2600" dirty="0">
                <a:latin typeface="Tahoma" pitchFamily="34" charset="0"/>
              </a:rPr>
              <a:t>	</a:t>
            </a:r>
            <a:r>
              <a:rPr lang="en-US" sz="2800" dirty="0">
                <a:latin typeface="Tahoma" pitchFamily="34" charset="0"/>
              </a:rPr>
              <a:t> </a:t>
            </a:r>
          </a:p>
        </p:txBody>
      </p:sp>
      <p:sp>
        <p:nvSpPr>
          <p:cNvPr id="5" name="Slide Number Placeholder 4"/>
          <p:cNvSpPr>
            <a:spLocks noGrp="1"/>
          </p:cNvSpPr>
          <p:nvPr>
            <p:ph type="sldNum" sz="quarter" idx="12"/>
          </p:nvPr>
        </p:nvSpPr>
        <p:spPr/>
        <p:txBody>
          <a:bodyPr/>
          <a:lstStyle/>
          <a:p>
            <a:pPr>
              <a:defRPr/>
            </a:pPr>
            <a:fld id="{EC355F65-3290-4159-BDA6-D4680175CD5C}" type="slidenum">
              <a:rPr lang="en-US" smtClean="0"/>
              <a:pPr>
                <a:defRPr/>
              </a:pPr>
              <a:t>23</a:t>
            </a:fld>
            <a:endParaRPr lang="en-US" dirty="0"/>
          </a:p>
        </p:txBody>
      </p:sp>
    </p:spTree>
  </p:cSld>
  <p:clrMapOvr>
    <a:masterClrMapping/>
  </p:clrMapOvr>
  <p:transition>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0"/>
          <p:cNvSpPr>
            <a:spLocks noGrp="1" noChangeArrowheads="1"/>
          </p:cNvSpPr>
          <p:nvPr>
            <p:ph type="title"/>
          </p:nvPr>
        </p:nvSpPr>
        <p:spPr>
          <a:xfrm>
            <a:off x="1343025" y="409575"/>
            <a:ext cx="7856538" cy="838200"/>
          </a:xfrm>
        </p:spPr>
        <p:txBody>
          <a:bodyPr/>
          <a:lstStyle/>
          <a:p>
            <a:pPr algn="ctr" eaLnBrk="1" hangingPunct="1"/>
            <a:r>
              <a:rPr lang="en-US" sz="4800" dirty="0"/>
              <a:t>Tips for Success:</a:t>
            </a:r>
            <a:endParaRPr lang="en-US" sz="5400" dirty="0"/>
          </a:p>
        </p:txBody>
      </p:sp>
      <p:sp>
        <p:nvSpPr>
          <p:cNvPr id="18435" name="Text Box 13"/>
          <p:cNvSpPr txBox="1">
            <a:spLocks noChangeArrowheads="1"/>
          </p:cNvSpPr>
          <p:nvPr/>
        </p:nvSpPr>
        <p:spPr bwMode="auto">
          <a:xfrm>
            <a:off x="1447800" y="1447800"/>
            <a:ext cx="7527925" cy="6555641"/>
          </a:xfrm>
          <a:prstGeom prst="rect">
            <a:avLst/>
          </a:prstGeom>
          <a:noFill/>
          <a:ln w="28575" algn="ctr">
            <a:noFill/>
            <a:miter lim="800000"/>
            <a:headEnd/>
            <a:tailEnd/>
          </a:ln>
        </p:spPr>
        <p:txBody>
          <a:bodyPr wrap="square">
            <a:spAutoFit/>
          </a:bodyPr>
          <a:lstStyle/>
          <a:p>
            <a:pPr marL="457200" indent="-457200" algn="just">
              <a:buFont typeface="Arial" panose="020B0604020202020204" pitchFamily="34" charset="0"/>
              <a:buChar char="•"/>
            </a:pPr>
            <a:r>
              <a:rPr lang="en-US" sz="2600" dirty="0">
                <a:latin typeface="Arial Narrow" panose="020B0606020202030204" pitchFamily="34" charset="0"/>
              </a:rPr>
              <a:t>Communicate with your child’s teacher often throughout the year</a:t>
            </a:r>
            <a:r>
              <a:rPr lang="en-US" sz="2600" dirty="0" smtClean="0">
                <a:latin typeface="Arial Narrow" panose="020B0606020202030204" pitchFamily="34" charset="0"/>
              </a:rPr>
              <a:t>! </a:t>
            </a:r>
          </a:p>
          <a:p>
            <a:pPr marL="457200" indent="-457200" algn="just">
              <a:buFont typeface="Arial" panose="020B0604020202020204" pitchFamily="34" charset="0"/>
              <a:buChar char="•"/>
            </a:pPr>
            <a:endParaRPr lang="en-US" sz="2600" dirty="0">
              <a:latin typeface="Arial Narrow" panose="020B0606020202030204" pitchFamily="34" charset="0"/>
            </a:endParaRPr>
          </a:p>
          <a:p>
            <a:pPr marL="457200" indent="-457200" algn="just">
              <a:buFont typeface="Arial" panose="020B0604020202020204" pitchFamily="34" charset="0"/>
              <a:buChar char="•"/>
            </a:pPr>
            <a:r>
              <a:rPr lang="en-US" sz="2600" dirty="0" smtClean="0">
                <a:latin typeface="Arial Narrow" panose="020B0606020202030204" pitchFamily="34" charset="0"/>
              </a:rPr>
              <a:t>Make attendance, punctuality, homework, and reading priorities.</a:t>
            </a:r>
          </a:p>
          <a:p>
            <a:pPr marL="457200" indent="-457200" algn="just">
              <a:buFont typeface="Arial" panose="020B0604020202020204" pitchFamily="34" charset="0"/>
              <a:buChar char="•"/>
            </a:pPr>
            <a:endParaRPr lang="en-US" sz="2600" dirty="0">
              <a:latin typeface="Arial Narrow" panose="020B0606020202030204" pitchFamily="34" charset="0"/>
            </a:endParaRPr>
          </a:p>
          <a:p>
            <a:pPr marL="457200" indent="-457200" algn="just">
              <a:buFont typeface="Arial" panose="020B0604020202020204" pitchFamily="34" charset="0"/>
              <a:buChar char="•"/>
            </a:pPr>
            <a:r>
              <a:rPr lang="en-US" sz="2600" dirty="0" smtClean="0">
                <a:latin typeface="Arial Narrow" panose="020B0606020202030204" pitchFamily="34" charset="0"/>
              </a:rPr>
              <a:t>Attend PBA Family Events and teacher conferences.</a:t>
            </a:r>
            <a:endParaRPr lang="en-US" sz="2600" dirty="0">
              <a:latin typeface="Arial Narrow" panose="020B0606020202030204" pitchFamily="34" charset="0"/>
            </a:endParaRPr>
          </a:p>
          <a:p>
            <a:pPr marL="457200" indent="-457200" algn="just">
              <a:buFont typeface="Arial" panose="020B0604020202020204" pitchFamily="34" charset="0"/>
              <a:buChar char="•"/>
            </a:pPr>
            <a:endParaRPr lang="en-US" sz="2600" dirty="0">
              <a:latin typeface="Arial Narrow" panose="020B0606020202030204" pitchFamily="34" charset="0"/>
            </a:endParaRPr>
          </a:p>
          <a:p>
            <a:pPr marL="457200" indent="-457200" algn="just">
              <a:buFont typeface="Arial" panose="020B0604020202020204" pitchFamily="34" charset="0"/>
              <a:buChar char="•"/>
            </a:pPr>
            <a:r>
              <a:rPr lang="en-US" sz="2600" dirty="0">
                <a:latin typeface="Arial Narrow" panose="020B0606020202030204" pitchFamily="34" charset="0"/>
              </a:rPr>
              <a:t>Consider joining </a:t>
            </a:r>
            <a:r>
              <a:rPr lang="en-US" sz="2600" dirty="0" smtClean="0">
                <a:latin typeface="Arial Narrow" panose="020B0606020202030204" pitchFamily="34" charset="0"/>
              </a:rPr>
              <a:t>the School </a:t>
            </a:r>
            <a:r>
              <a:rPr lang="en-US" sz="2600" dirty="0">
                <a:latin typeface="Arial Narrow" panose="020B0606020202030204" pitchFamily="34" charset="0"/>
              </a:rPr>
              <a:t>Advisory Council (SAC</a:t>
            </a:r>
            <a:r>
              <a:rPr lang="en-US" sz="2600" dirty="0" smtClean="0">
                <a:latin typeface="Arial Narrow" panose="020B0606020202030204" pitchFamily="34" charset="0"/>
              </a:rPr>
              <a:t>), </a:t>
            </a:r>
            <a:r>
              <a:rPr lang="en-US" sz="2600" dirty="0">
                <a:latin typeface="Arial Narrow" panose="020B0606020202030204" pitchFamily="34" charset="0"/>
              </a:rPr>
              <a:t>the Title I District Advisory </a:t>
            </a:r>
            <a:r>
              <a:rPr lang="en-US" sz="2600" dirty="0" smtClean="0">
                <a:latin typeface="Arial Narrow" panose="020B0606020202030204" pitchFamily="34" charset="0"/>
              </a:rPr>
              <a:t>Council, or being a Parent Panther Leader. </a:t>
            </a:r>
            <a:r>
              <a:rPr lang="en-US" sz="2600" dirty="0">
                <a:latin typeface="Arial Narrow" panose="020B0606020202030204" pitchFamily="34" charset="0"/>
              </a:rPr>
              <a:t>Let your voice be </a:t>
            </a:r>
            <a:r>
              <a:rPr lang="en-US" sz="2600" dirty="0" smtClean="0">
                <a:latin typeface="Arial Narrow" panose="020B0606020202030204" pitchFamily="34" charset="0"/>
              </a:rPr>
              <a:t>heard</a:t>
            </a:r>
            <a:r>
              <a:rPr lang="en-US" sz="2600" dirty="0">
                <a:latin typeface="Arial Narrow" panose="020B0606020202030204" pitchFamily="34" charset="0"/>
              </a:rPr>
              <a:t>.</a:t>
            </a:r>
          </a:p>
          <a:p>
            <a:pPr marL="457200" indent="-457200" algn="just">
              <a:buFont typeface="Arial" panose="020B0604020202020204" pitchFamily="34" charset="0"/>
              <a:buChar char="•"/>
            </a:pPr>
            <a:endParaRPr lang="en-US" sz="2600" dirty="0">
              <a:latin typeface="Arial Narrow" panose="020B0606020202030204" pitchFamily="34" charset="0"/>
            </a:endParaRPr>
          </a:p>
          <a:p>
            <a:pPr marL="457200" indent="-457200" algn="just">
              <a:buFont typeface="Arial" panose="020B0604020202020204" pitchFamily="34" charset="0"/>
              <a:buChar char="•"/>
            </a:pPr>
            <a:r>
              <a:rPr lang="en-US" sz="2000" dirty="0">
                <a:latin typeface="Arial Narrow" panose="020B0606020202030204" pitchFamily="34" charset="0"/>
              </a:rPr>
              <a:t>Reach out </a:t>
            </a:r>
            <a:r>
              <a:rPr lang="en-US" sz="2000" dirty="0" smtClean="0">
                <a:latin typeface="Arial Narrow" panose="020B0606020202030204" pitchFamily="34" charset="0"/>
              </a:rPr>
              <a:t>to Nina Orellana (</a:t>
            </a:r>
            <a:r>
              <a:rPr lang="en-US" sz="2000" dirty="0" smtClean="0">
                <a:latin typeface="Arial Narrow" panose="020B0606020202030204" pitchFamily="34" charset="0"/>
                <a:hlinkClick r:id="rId3"/>
              </a:rPr>
              <a:t>korellana@palmbayacademy.org</a:t>
            </a:r>
            <a:r>
              <a:rPr lang="en-US" sz="2000" dirty="0" smtClean="0">
                <a:latin typeface="Arial Narrow" panose="020B0606020202030204" pitchFamily="34" charset="0"/>
              </a:rPr>
              <a:t>) or  </a:t>
            </a:r>
            <a:r>
              <a:rPr lang="en-US" sz="2000" dirty="0">
                <a:latin typeface="Arial Narrow" panose="020B0606020202030204" pitchFamily="34" charset="0"/>
              </a:rPr>
              <a:t>Michelle </a:t>
            </a:r>
            <a:r>
              <a:rPr lang="en-US" sz="2000" dirty="0" smtClean="0">
                <a:latin typeface="Arial Narrow" panose="020B0606020202030204" pitchFamily="34" charset="0"/>
              </a:rPr>
              <a:t>Allred (</a:t>
            </a:r>
            <a:r>
              <a:rPr lang="en-US" sz="2000" dirty="0" smtClean="0">
                <a:solidFill>
                  <a:schemeClr val="accent1">
                    <a:lumMod val="50000"/>
                  </a:schemeClr>
                </a:solidFill>
                <a:latin typeface="Arial Narrow" panose="020B0606020202030204" pitchFamily="34" charset="0"/>
              </a:rPr>
              <a:t>mallred@palmbayacademy.org</a:t>
            </a:r>
            <a:r>
              <a:rPr lang="en-US" sz="2000" dirty="0" smtClean="0">
                <a:latin typeface="Arial Narrow" panose="020B0606020202030204" pitchFamily="34" charset="0"/>
              </a:rPr>
              <a:t>) </a:t>
            </a:r>
            <a:r>
              <a:rPr lang="en-US" sz="2000" dirty="0">
                <a:latin typeface="Arial Narrow" panose="020B0606020202030204" pitchFamily="34" charset="0"/>
              </a:rPr>
              <a:t>at 321-984-2710 </a:t>
            </a:r>
            <a:r>
              <a:rPr lang="en-US" sz="2000" dirty="0" smtClean="0">
                <a:latin typeface="Arial Narrow" panose="020B0606020202030204" pitchFamily="34" charset="0"/>
              </a:rPr>
              <a:t>with questions or concerns.</a:t>
            </a:r>
            <a:endParaRPr lang="en-US" sz="2000" dirty="0">
              <a:latin typeface="Arial Narrow" panose="020B0606020202030204" pitchFamily="34" charset="0"/>
            </a:endParaRPr>
          </a:p>
          <a:p>
            <a:pPr marL="225425" indent="-225425" algn="just">
              <a:buFont typeface="Wingdings" pitchFamily="2" charset="2"/>
              <a:buChar char="§"/>
            </a:pPr>
            <a:endParaRPr lang="en-US" sz="2600" dirty="0">
              <a:latin typeface="Arial Narrow" panose="020B0606020202030204" pitchFamily="34" charset="0"/>
            </a:endParaRPr>
          </a:p>
          <a:p>
            <a:pPr algn="just"/>
            <a:endParaRPr lang="en-US" sz="2800" dirty="0">
              <a:latin typeface="Arial Narrow" panose="020B0606020202030204" pitchFamily="34" charset="0"/>
            </a:endParaRPr>
          </a:p>
          <a:p>
            <a:pPr marL="225425" indent="-225425">
              <a:buFont typeface="Wingdings" pitchFamily="2" charset="2"/>
              <a:buChar char="§"/>
            </a:pPr>
            <a:endParaRPr lang="en-US" sz="2800" dirty="0">
              <a:latin typeface="Tahoma" pitchFamily="34" charset="0"/>
            </a:endParaRPr>
          </a:p>
        </p:txBody>
      </p:sp>
      <p:sp>
        <p:nvSpPr>
          <p:cNvPr id="3086" name="Text Box 14"/>
          <p:cNvSpPr txBox="1">
            <a:spLocks noChangeArrowheads="1"/>
          </p:cNvSpPr>
          <p:nvPr/>
        </p:nvSpPr>
        <p:spPr bwMode="auto">
          <a:xfrm>
            <a:off x="-254000" y="3724275"/>
            <a:ext cx="457200" cy="433388"/>
          </a:xfrm>
          <a:prstGeom prst="rect">
            <a:avLst/>
          </a:prstGeom>
          <a:noFill/>
          <a:ln w="28575" algn="ctr">
            <a:noFill/>
            <a:miter lim="800000"/>
            <a:headEnd/>
            <a:tailEnd/>
          </a:ln>
          <a:effectLst/>
        </p:spPr>
        <p:txBody>
          <a:bodyPr wrap="none">
            <a:spAutoFit/>
          </a:bodyPr>
          <a:lstStyle/>
          <a:p>
            <a:pPr>
              <a:buFont typeface="Wingdings" pitchFamily="2" charset="2"/>
              <a:buChar char="§"/>
              <a:defRPr/>
            </a:pPr>
            <a:r>
              <a:rPr lang="en-US" sz="2800" dirty="0">
                <a:effectLst>
                  <a:outerShdw blurRad="38100" dist="38100" dir="2700000" algn="tl">
                    <a:srgbClr val="C0C0C0"/>
                  </a:outerShdw>
                </a:effectLst>
                <a:latin typeface="Tahoma" pitchFamily="34" charset="0"/>
              </a:rPr>
              <a:t> </a:t>
            </a:r>
          </a:p>
        </p:txBody>
      </p:sp>
      <p:sp>
        <p:nvSpPr>
          <p:cNvPr id="5" name="Slide Number Placeholder 4"/>
          <p:cNvSpPr>
            <a:spLocks noGrp="1"/>
          </p:cNvSpPr>
          <p:nvPr>
            <p:ph type="sldNum" sz="quarter" idx="12"/>
          </p:nvPr>
        </p:nvSpPr>
        <p:spPr/>
        <p:txBody>
          <a:bodyPr/>
          <a:lstStyle/>
          <a:p>
            <a:pPr>
              <a:defRPr/>
            </a:pPr>
            <a:fld id="{EC355F65-3290-4159-BDA6-D4680175CD5C}" type="slidenum">
              <a:rPr lang="en-US" smtClean="0"/>
              <a:pPr>
                <a:defRPr/>
              </a:pPr>
              <a:t>24</a:t>
            </a:fld>
            <a:endParaRPr lang="en-US" dirty="0"/>
          </a:p>
        </p:txBody>
      </p:sp>
    </p:spTree>
  </p:cSld>
  <p:clrMapOvr>
    <a:masterClrMapping/>
  </p:clrMapOvr>
  <p:transition>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800" dirty="0"/>
              <a:t>Tips for Success:</a:t>
            </a:r>
          </a:p>
        </p:txBody>
      </p:sp>
      <p:sp>
        <p:nvSpPr>
          <p:cNvPr id="3" name="Content Placeholder 2"/>
          <p:cNvSpPr>
            <a:spLocks noGrp="1"/>
          </p:cNvSpPr>
          <p:nvPr>
            <p:ph idx="1"/>
          </p:nvPr>
        </p:nvSpPr>
        <p:spPr>
          <a:xfrm>
            <a:off x="1716741" y="1371600"/>
            <a:ext cx="7010400" cy="4572000"/>
          </a:xfrm>
        </p:spPr>
        <p:txBody>
          <a:bodyPr/>
          <a:lstStyle/>
          <a:p>
            <a:r>
              <a:rPr lang="en-US" dirty="0">
                <a:solidFill>
                  <a:schemeClr val="accent2"/>
                </a:solidFill>
                <a:hlinkClick r:id="rId2"/>
              </a:rPr>
              <a:t>https://www.palmbayacademy.org/</a:t>
            </a:r>
            <a:endParaRPr lang="en-US" dirty="0">
              <a:solidFill>
                <a:schemeClr val="accent2"/>
              </a:solidFill>
            </a:endParaRPr>
          </a:p>
          <a:p>
            <a:r>
              <a:rPr lang="en-US" sz="1600" b="1" dirty="0">
                <a:solidFill>
                  <a:schemeClr val="accent2"/>
                </a:solidFill>
              </a:rPr>
              <a:t>About us, Leader in Me, Campuses, Services, Students, Parents, Information, Newsletter, Contact and </a:t>
            </a:r>
            <a:r>
              <a:rPr lang="en-US" sz="1600" b="1" dirty="0" smtClean="0">
                <a:solidFill>
                  <a:schemeClr val="accent2"/>
                </a:solidFill>
              </a:rPr>
              <a:t>Calendar</a:t>
            </a:r>
          </a:p>
          <a:p>
            <a:r>
              <a:rPr lang="en-US" sz="2000" dirty="0" smtClean="0">
                <a:solidFill>
                  <a:schemeClr val="accent2"/>
                </a:solidFill>
              </a:rPr>
              <a:t>Also, Brevardschools.org has a </a:t>
            </a:r>
            <a:r>
              <a:rPr lang="en-US" sz="2000" dirty="0">
                <a:solidFill>
                  <a:schemeClr val="accent2"/>
                </a:solidFill>
              </a:rPr>
              <a:t>Google Translate </a:t>
            </a:r>
            <a:r>
              <a:rPr lang="en-US" sz="2000" dirty="0" smtClean="0">
                <a:solidFill>
                  <a:schemeClr val="accent2"/>
                </a:solidFill>
              </a:rPr>
              <a:t>function!</a:t>
            </a:r>
            <a:endParaRPr lang="en-US" sz="2000" dirty="0">
              <a:solidFill>
                <a:schemeClr val="accent2"/>
              </a:solidFill>
            </a:endParaRPr>
          </a:p>
          <a:p>
            <a:pPr lvl="1"/>
            <a:endParaRPr lang="en-US" b="1" dirty="0">
              <a:solidFill>
                <a:srgbClr val="FF0000"/>
              </a:solidFill>
            </a:endParaRPr>
          </a:p>
          <a:p>
            <a:pPr lvl="1"/>
            <a:endParaRPr lang="en-US" b="1" dirty="0">
              <a:solidFill>
                <a:srgbClr val="FF0000"/>
              </a:solidFill>
            </a:endParaRPr>
          </a:p>
        </p:txBody>
      </p:sp>
      <p:sp>
        <p:nvSpPr>
          <p:cNvPr id="4" name="Slide Number Placeholder 3"/>
          <p:cNvSpPr>
            <a:spLocks noGrp="1"/>
          </p:cNvSpPr>
          <p:nvPr>
            <p:ph type="sldNum" sz="quarter" idx="12"/>
          </p:nvPr>
        </p:nvSpPr>
        <p:spPr/>
        <p:txBody>
          <a:bodyPr/>
          <a:lstStyle/>
          <a:p>
            <a:pPr>
              <a:defRPr/>
            </a:pPr>
            <a:fld id="{EC355F65-3290-4159-BDA6-D4680175CD5C}" type="slidenum">
              <a:rPr lang="en-US" smtClean="0"/>
              <a:pPr>
                <a:defRPr/>
              </a:pPr>
              <a:t>25</a:t>
            </a:fld>
            <a:endParaRPr lang="en-US" dirty="0"/>
          </a:p>
        </p:txBody>
      </p:sp>
      <p:pic>
        <p:nvPicPr>
          <p:cNvPr id="5" name="Picture 4"/>
          <p:cNvPicPr>
            <a:picLocks noChangeAspect="1"/>
          </p:cNvPicPr>
          <p:nvPr/>
        </p:nvPicPr>
        <p:blipFill>
          <a:blip r:embed="rId3"/>
          <a:stretch>
            <a:fillRect/>
          </a:stretch>
        </p:blipFill>
        <p:spPr>
          <a:xfrm>
            <a:off x="228600" y="3420866"/>
            <a:ext cx="8610600" cy="1676399"/>
          </a:xfrm>
          <a:prstGeom prst="rect">
            <a:avLst/>
          </a:prstGeom>
        </p:spPr>
      </p:pic>
      <p:sp>
        <p:nvSpPr>
          <p:cNvPr id="6" name="Right Arrow 5"/>
          <p:cNvSpPr/>
          <p:nvPr/>
        </p:nvSpPr>
        <p:spPr bwMode="auto">
          <a:xfrm rot="19269298">
            <a:off x="5358138" y="4365204"/>
            <a:ext cx="1752600" cy="937909"/>
          </a:xfrm>
          <a:prstGeom prst="rightArrow">
            <a:avLst/>
          </a:prstGeom>
          <a:solidFill>
            <a:srgbClr val="FF0000"/>
          </a:solidFill>
          <a:ln w="2857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80000"/>
              </a:lnSpc>
              <a:spcBef>
                <a:spcPct val="2000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1242719428"/>
      </p:ext>
    </p:extLst>
  </p:cSld>
  <p:clrMapOvr>
    <a:masterClrMapping/>
  </p:clrMapOvr>
  <p:transition>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609725" y="304800"/>
            <a:ext cx="7586663" cy="838200"/>
          </a:xfrm>
        </p:spPr>
        <p:txBody>
          <a:bodyPr/>
          <a:lstStyle/>
          <a:p>
            <a:pPr algn="ctr" eaLnBrk="1" hangingPunct="1"/>
            <a:r>
              <a:rPr lang="en-US" sz="4000" dirty="0"/>
              <a:t>Tips for Success:</a:t>
            </a:r>
          </a:p>
        </p:txBody>
      </p:sp>
      <p:sp>
        <p:nvSpPr>
          <p:cNvPr id="7" name="Slide Number Placeholder 6"/>
          <p:cNvSpPr>
            <a:spLocks noGrp="1"/>
          </p:cNvSpPr>
          <p:nvPr>
            <p:ph type="sldNum" sz="quarter" idx="12"/>
          </p:nvPr>
        </p:nvSpPr>
        <p:spPr/>
        <p:txBody>
          <a:bodyPr/>
          <a:lstStyle/>
          <a:p>
            <a:pPr>
              <a:defRPr/>
            </a:pPr>
            <a:fld id="{EC355F65-3290-4159-BDA6-D4680175CD5C}" type="slidenum">
              <a:rPr lang="en-US" smtClean="0"/>
              <a:pPr>
                <a:defRPr/>
              </a:pPr>
              <a:t>26</a:t>
            </a:fld>
            <a:endParaRPr lang="en-US" dirty="0"/>
          </a:p>
        </p:txBody>
      </p:sp>
      <p:sp>
        <p:nvSpPr>
          <p:cNvPr id="2" name="TextBox 1"/>
          <p:cNvSpPr txBox="1"/>
          <p:nvPr/>
        </p:nvSpPr>
        <p:spPr>
          <a:xfrm>
            <a:off x="1609725" y="1447800"/>
            <a:ext cx="7153275" cy="4819781"/>
          </a:xfrm>
          <a:prstGeom prst="rect">
            <a:avLst/>
          </a:prstGeom>
          <a:noFill/>
        </p:spPr>
        <p:txBody>
          <a:bodyPr wrap="square" rtlCol="0">
            <a:spAutoFit/>
          </a:bodyPr>
          <a:lstStyle/>
          <a:p>
            <a:pPr marL="285750" indent="-285750">
              <a:buFont typeface="Arial" panose="020B0604020202020204" pitchFamily="34" charset="0"/>
              <a:buChar char="•"/>
            </a:pPr>
            <a:r>
              <a:rPr lang="en-US" sz="3200" dirty="0">
                <a:latin typeface="Arial Narrow" panose="020B0606020202030204" pitchFamily="34" charset="0"/>
              </a:rPr>
              <a:t>Don’t forget to sign up for your </a:t>
            </a:r>
            <a:r>
              <a:rPr lang="en-US" sz="3200" b="1" dirty="0">
                <a:latin typeface="Arial Narrow" panose="020B0606020202030204" pitchFamily="34" charset="0"/>
              </a:rPr>
              <a:t>FOCUS account</a:t>
            </a:r>
            <a:r>
              <a:rPr lang="en-US" sz="3200" dirty="0">
                <a:latin typeface="Arial Narrow" panose="020B0606020202030204" pitchFamily="34" charset="0"/>
              </a:rPr>
              <a:t>.  Monitor your child’s grades and stay in touch with their teacher</a:t>
            </a:r>
            <a:r>
              <a:rPr lang="en-US" sz="3200" dirty="0" smtClean="0">
                <a:latin typeface="Arial Narrow" panose="020B0606020202030204" pitchFamily="34" charset="0"/>
              </a:rPr>
              <a:t>! See Ms. Linda at the front desk if you need </a:t>
            </a:r>
            <a:r>
              <a:rPr lang="en-US" sz="3200" smtClean="0">
                <a:latin typeface="Arial Narrow" panose="020B0606020202030204" pitchFamily="34" charset="0"/>
              </a:rPr>
              <a:t>access information.</a:t>
            </a:r>
            <a:endParaRPr lang="en-US" sz="3200" dirty="0">
              <a:latin typeface="Arial Narrow" panose="020B0606020202030204" pitchFamily="34" charset="0"/>
            </a:endParaRPr>
          </a:p>
          <a:p>
            <a:pPr marL="285750" indent="-285750">
              <a:buFont typeface="Arial" panose="020B0604020202020204" pitchFamily="34" charset="0"/>
              <a:buChar char="•"/>
            </a:pPr>
            <a:endParaRPr lang="en-US" sz="3200" dirty="0">
              <a:latin typeface="Arial Narrow" panose="020B0606020202030204" pitchFamily="34" charset="0"/>
            </a:endParaRPr>
          </a:p>
          <a:p>
            <a:pPr marL="285750" indent="-285750">
              <a:buFont typeface="Arial" panose="020B0604020202020204" pitchFamily="34" charset="0"/>
              <a:buChar char="•"/>
            </a:pPr>
            <a:r>
              <a:rPr lang="en-US" sz="3200" dirty="0">
                <a:latin typeface="Arial Narrow" panose="020B0606020202030204" pitchFamily="34" charset="0"/>
              </a:rPr>
              <a:t>Please consider </a:t>
            </a:r>
            <a:r>
              <a:rPr lang="en-US" sz="3200" b="1" dirty="0">
                <a:latin typeface="Arial Narrow" panose="020B0606020202030204" pitchFamily="34" charset="0"/>
              </a:rPr>
              <a:t>volunteering </a:t>
            </a:r>
            <a:r>
              <a:rPr lang="en-US" sz="3200" dirty="0">
                <a:latin typeface="Arial Narrow" panose="020B0606020202030204" pitchFamily="34" charset="0"/>
              </a:rPr>
              <a:t>in your child’s classroom this year!  We’d love to have you!</a:t>
            </a:r>
          </a:p>
          <a:p>
            <a:pPr marL="285750" indent="-285750">
              <a:buFont typeface="Arial" panose="020B0604020202020204" pitchFamily="34" charset="0"/>
              <a:buChar char="•"/>
            </a:pPr>
            <a:endParaRPr lang="en-US" sz="3200" dirty="0">
              <a:latin typeface="Arial Narrow" panose="020B0606020202030204" pitchFamily="34" charset="0"/>
            </a:endParaRPr>
          </a:p>
          <a:p>
            <a:pPr marL="285750" indent="-285750">
              <a:buFont typeface="Arial" panose="020B0604020202020204" pitchFamily="34" charset="0"/>
              <a:buChar char="•"/>
            </a:pPr>
            <a:r>
              <a:rPr lang="en-US" sz="3200" dirty="0">
                <a:latin typeface="Arial Narrow" panose="020B0606020202030204" pitchFamily="34" charset="0"/>
              </a:rPr>
              <a:t>Please complete the </a:t>
            </a:r>
            <a:r>
              <a:rPr lang="en-US" sz="3200" b="1" dirty="0">
                <a:latin typeface="Arial Narrow" panose="020B0606020202030204" pitchFamily="34" charset="0"/>
              </a:rPr>
              <a:t>Annual Meeting Feedback form</a:t>
            </a:r>
            <a:r>
              <a:rPr lang="en-US" sz="3200" dirty="0">
                <a:latin typeface="Arial Narrow" panose="020B0606020202030204" pitchFamily="34" charset="0"/>
              </a:rPr>
              <a:t>.  Your opinions matter to us!</a:t>
            </a:r>
          </a:p>
        </p:txBody>
      </p:sp>
    </p:spTree>
  </p:cSld>
  <p:clrMapOvr>
    <a:masterClrMapping/>
  </p:clrMapOvr>
  <p:transition>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Important Sources of Information</a:t>
            </a:r>
            <a:endParaRPr lang="en-US" dirty="0"/>
          </a:p>
        </p:txBody>
      </p:sp>
      <p:sp>
        <p:nvSpPr>
          <p:cNvPr id="3" name="Content Placeholder 2"/>
          <p:cNvSpPr>
            <a:spLocks noGrp="1"/>
          </p:cNvSpPr>
          <p:nvPr>
            <p:ph idx="1"/>
          </p:nvPr>
        </p:nvSpPr>
        <p:spPr/>
        <p:txBody>
          <a:bodyPr/>
          <a:lstStyle/>
          <a:p>
            <a:r>
              <a:rPr lang="en-US" sz="2400" dirty="0" smtClean="0"/>
              <a:t>Brevard School District Website: </a:t>
            </a:r>
            <a:r>
              <a:rPr lang="en-US" sz="2400" dirty="0" smtClean="0">
                <a:hlinkClick r:id="rId2"/>
              </a:rPr>
              <a:t>www.brevardschools.org</a:t>
            </a:r>
            <a:endParaRPr lang="en-US" sz="2400" dirty="0" smtClean="0"/>
          </a:p>
          <a:p>
            <a:r>
              <a:rPr lang="en-US" sz="2400" dirty="0" smtClean="0"/>
              <a:t>Palm Bay Academy Website:</a:t>
            </a:r>
            <a:r>
              <a:rPr lang="en-US" sz="2400" dirty="0"/>
              <a:t> </a:t>
            </a:r>
            <a:r>
              <a:rPr lang="en-US" sz="2400" dirty="0" smtClean="0">
                <a:hlinkClick r:id="rId3"/>
              </a:rPr>
              <a:t>www.palmbayacademy.org</a:t>
            </a:r>
            <a:endParaRPr lang="en-US" sz="2400" dirty="0" smtClean="0"/>
          </a:p>
          <a:p>
            <a:r>
              <a:rPr lang="en-US" sz="2400" dirty="0" smtClean="0"/>
              <a:t>Palm Bay Academy: (321) 984-2710</a:t>
            </a:r>
          </a:p>
          <a:p>
            <a:r>
              <a:rPr lang="en-US" sz="2400" dirty="0"/>
              <a:t>Nina Orellana, Title 1 and MTSS Coordinator: </a:t>
            </a:r>
            <a:r>
              <a:rPr lang="en-US" sz="2400" dirty="0" smtClean="0">
                <a:hlinkClick r:id="rId4"/>
              </a:rPr>
              <a:t>korellana@palmbayacademy.org</a:t>
            </a:r>
            <a:r>
              <a:rPr lang="en-US" sz="2400" dirty="0" smtClean="0"/>
              <a:t> </a:t>
            </a:r>
          </a:p>
          <a:p>
            <a:r>
              <a:rPr lang="en-US" sz="2400" i="1" dirty="0" smtClean="0"/>
              <a:t>Please contact me if you have questions, suggestions, or input! </a:t>
            </a:r>
            <a:endParaRPr lang="en-US" sz="2400" i="1" dirty="0"/>
          </a:p>
          <a:p>
            <a:endParaRPr lang="en-US" sz="2400" dirty="0" smtClean="0"/>
          </a:p>
        </p:txBody>
      </p:sp>
      <p:sp>
        <p:nvSpPr>
          <p:cNvPr id="4" name="Slide Number Placeholder 3"/>
          <p:cNvSpPr>
            <a:spLocks noGrp="1"/>
          </p:cNvSpPr>
          <p:nvPr>
            <p:ph type="sldNum" sz="quarter" idx="12"/>
          </p:nvPr>
        </p:nvSpPr>
        <p:spPr/>
        <p:txBody>
          <a:bodyPr/>
          <a:lstStyle/>
          <a:p>
            <a:pPr>
              <a:defRPr/>
            </a:pPr>
            <a:fld id="{EC355F65-3290-4159-BDA6-D4680175CD5C}" type="slidenum">
              <a:rPr lang="en-US" smtClean="0"/>
              <a:pPr>
                <a:defRPr/>
              </a:pPr>
              <a:t>27</a:t>
            </a:fld>
            <a:endParaRPr lang="en-US" dirty="0"/>
          </a:p>
        </p:txBody>
      </p:sp>
    </p:spTree>
    <p:extLst>
      <p:ext uri="{BB962C8B-B14F-4D97-AF65-F5344CB8AC3E}">
        <p14:creationId xmlns:p14="http://schemas.microsoft.com/office/powerpoint/2010/main" val="4097118827"/>
      </p:ext>
    </p:extLst>
  </p:cSld>
  <p:clrMapOvr>
    <a:masterClrMapping/>
  </p:clrMapOvr>
  <p:transition>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Upcoming Events!</a:t>
            </a:r>
            <a:endParaRPr lang="en-US" dirty="0"/>
          </a:p>
        </p:txBody>
      </p:sp>
      <p:sp>
        <p:nvSpPr>
          <p:cNvPr id="3" name="Content Placeholder 2"/>
          <p:cNvSpPr>
            <a:spLocks noGrp="1"/>
          </p:cNvSpPr>
          <p:nvPr>
            <p:ph idx="1"/>
          </p:nvPr>
        </p:nvSpPr>
        <p:spPr/>
        <p:txBody>
          <a:bodyPr/>
          <a:lstStyle/>
          <a:p>
            <a:r>
              <a:rPr lang="en-US" sz="2400" dirty="0" smtClean="0"/>
              <a:t>First Parent Panther Leader Meeting – Thursday, September 8, 2022 at 6:00 PM (and the second Thursday of </a:t>
            </a:r>
            <a:r>
              <a:rPr lang="en-US" sz="2400" smtClean="0"/>
              <a:t>every month!)</a:t>
            </a:r>
            <a:endParaRPr lang="en-US" sz="2400" dirty="0" smtClean="0"/>
          </a:p>
          <a:p>
            <a:r>
              <a:rPr lang="en-US" sz="2400" dirty="0" smtClean="0"/>
              <a:t>Open House and Book Fair – Wednesday, September 14, 2022 at 5:30 PM</a:t>
            </a:r>
          </a:p>
          <a:p>
            <a:r>
              <a:rPr lang="en-US" sz="2400" dirty="0" smtClean="0"/>
              <a:t>1</a:t>
            </a:r>
            <a:r>
              <a:rPr lang="en-US" sz="2400" baseline="30000" dirty="0" smtClean="0"/>
              <a:t>st</a:t>
            </a:r>
            <a:r>
              <a:rPr lang="en-US" sz="2400" dirty="0" smtClean="0"/>
              <a:t> Quarter Parent Conferences – Tuesday, November 1, 2022 – call to schedule a time (or call anytime to schedule a parent-teacher conference whenever you would like one!)</a:t>
            </a:r>
          </a:p>
        </p:txBody>
      </p:sp>
      <p:sp>
        <p:nvSpPr>
          <p:cNvPr id="4" name="Slide Number Placeholder 3"/>
          <p:cNvSpPr>
            <a:spLocks noGrp="1"/>
          </p:cNvSpPr>
          <p:nvPr>
            <p:ph type="sldNum" sz="quarter" idx="12"/>
          </p:nvPr>
        </p:nvSpPr>
        <p:spPr/>
        <p:txBody>
          <a:bodyPr/>
          <a:lstStyle/>
          <a:p>
            <a:pPr>
              <a:defRPr/>
            </a:pPr>
            <a:fld id="{EC355F65-3290-4159-BDA6-D4680175CD5C}" type="slidenum">
              <a:rPr lang="en-US" smtClean="0"/>
              <a:pPr>
                <a:defRPr/>
              </a:pPr>
              <a:t>28</a:t>
            </a:fld>
            <a:endParaRPr lang="en-US" dirty="0"/>
          </a:p>
        </p:txBody>
      </p:sp>
    </p:spTree>
    <p:extLst>
      <p:ext uri="{BB962C8B-B14F-4D97-AF65-F5344CB8AC3E}">
        <p14:creationId xmlns:p14="http://schemas.microsoft.com/office/powerpoint/2010/main" val="3402099306"/>
      </p:ext>
    </p:extLst>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algn="ctr" eaLnBrk="1" hangingPunct="1"/>
            <a:r>
              <a:rPr lang="en-US" sz="4800" dirty="0"/>
              <a:t>What is Title I?</a:t>
            </a:r>
          </a:p>
        </p:txBody>
      </p:sp>
      <p:sp>
        <p:nvSpPr>
          <p:cNvPr id="5123" name="Rectangle 3"/>
          <p:cNvSpPr>
            <a:spLocks noGrp="1" noChangeArrowheads="1"/>
          </p:cNvSpPr>
          <p:nvPr>
            <p:ph type="body" idx="1"/>
          </p:nvPr>
        </p:nvSpPr>
        <p:spPr>
          <a:xfrm>
            <a:off x="1409700" y="1219200"/>
            <a:ext cx="7696200" cy="5499100"/>
          </a:xfrm>
        </p:spPr>
        <p:txBody>
          <a:bodyPr/>
          <a:lstStyle/>
          <a:p>
            <a:pPr eaLnBrk="1" hangingPunct="1">
              <a:buFont typeface="Wingdings" pitchFamily="2" charset="2"/>
              <a:buNone/>
            </a:pPr>
            <a:r>
              <a:rPr lang="en-US" sz="3000" b="1" i="1" dirty="0">
                <a:latin typeface="Franklin Gothic Demi" panose="020B0703020102020204" pitchFamily="34" charset="0"/>
              </a:rPr>
              <a:t>Title I  </a:t>
            </a:r>
            <a:r>
              <a:rPr lang="en-US" sz="2600" b="1" dirty="0">
                <a:latin typeface="Franklin Gothic Demi" panose="020B0703020102020204" pitchFamily="34" charset="0"/>
              </a:rPr>
              <a:t>is a federal grant that:</a:t>
            </a:r>
          </a:p>
          <a:p>
            <a:pPr eaLnBrk="1" hangingPunct="1"/>
            <a:r>
              <a:rPr lang="en-US" sz="2600" b="1" dirty="0">
                <a:latin typeface="Arial Narrow" panose="020B0606020202030204" pitchFamily="34" charset="0"/>
              </a:rPr>
              <a:t>Ensures all children have the opportunity to obtain a high-quality education and reach proficiency on challenging state academic standards and assessments</a:t>
            </a:r>
          </a:p>
          <a:p>
            <a:pPr eaLnBrk="1" hangingPunct="1"/>
            <a:r>
              <a:rPr lang="en-US" sz="2600" dirty="0">
                <a:latin typeface="Arial Narrow" panose="020B0606020202030204" pitchFamily="34" charset="0"/>
              </a:rPr>
              <a:t>provides supplemental funds to school districts to assist schools with high concentrations of poverty to meet educational goals</a:t>
            </a:r>
          </a:p>
          <a:p>
            <a:pPr eaLnBrk="1" hangingPunct="1"/>
            <a:r>
              <a:rPr lang="en-US" sz="2600" dirty="0">
                <a:latin typeface="Arial Narrow" panose="020B0606020202030204" pitchFamily="34" charset="0"/>
              </a:rPr>
              <a:t>assists with building capacity of parents and teachers</a:t>
            </a:r>
          </a:p>
          <a:p>
            <a:pPr eaLnBrk="1" hangingPunct="1"/>
            <a:r>
              <a:rPr lang="en-US" sz="2600" dirty="0">
                <a:latin typeface="Arial Narrow" panose="020B0606020202030204" pitchFamily="34" charset="0"/>
              </a:rPr>
              <a:t>encourages parents to be involved in their children’s education</a:t>
            </a:r>
          </a:p>
        </p:txBody>
      </p:sp>
      <p:sp>
        <p:nvSpPr>
          <p:cNvPr id="4" name="Slide Number Placeholder 3"/>
          <p:cNvSpPr>
            <a:spLocks noGrp="1"/>
          </p:cNvSpPr>
          <p:nvPr>
            <p:ph type="sldNum" sz="quarter" idx="12"/>
          </p:nvPr>
        </p:nvSpPr>
        <p:spPr/>
        <p:txBody>
          <a:bodyPr/>
          <a:lstStyle/>
          <a:p>
            <a:pPr>
              <a:defRPr/>
            </a:pPr>
            <a:fld id="{EC355F65-3290-4159-BDA6-D4680175CD5C}" type="slidenum">
              <a:rPr lang="en-US" smtClean="0"/>
              <a:pPr>
                <a:defRPr/>
              </a:pPr>
              <a:t>3</a:t>
            </a:fld>
            <a:endParaRPr lang="en-US" dirty="0"/>
          </a:p>
        </p:txBody>
      </p:sp>
    </p:spTree>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524000" y="304800"/>
            <a:ext cx="7010400" cy="838200"/>
          </a:xfrm>
        </p:spPr>
        <p:txBody>
          <a:bodyPr/>
          <a:lstStyle/>
          <a:p>
            <a:pPr algn="ctr" eaLnBrk="1" hangingPunct="1"/>
            <a:r>
              <a:rPr lang="en-US" sz="4800" dirty="0"/>
              <a:t>Title I Funding</a:t>
            </a:r>
          </a:p>
        </p:txBody>
      </p:sp>
      <p:sp>
        <p:nvSpPr>
          <p:cNvPr id="7171" name="Text Box 4"/>
          <p:cNvSpPr txBox="1">
            <a:spLocks noChangeArrowheads="1"/>
          </p:cNvSpPr>
          <p:nvPr/>
        </p:nvSpPr>
        <p:spPr bwMode="auto">
          <a:xfrm>
            <a:off x="1681163" y="1603374"/>
            <a:ext cx="7234237" cy="4093428"/>
          </a:xfrm>
          <a:prstGeom prst="rect">
            <a:avLst/>
          </a:prstGeom>
          <a:noFill/>
          <a:ln w="28575" algn="ctr">
            <a:noFill/>
            <a:miter lim="800000"/>
            <a:headEnd/>
            <a:tailEnd/>
          </a:ln>
        </p:spPr>
        <p:txBody>
          <a:bodyPr wrap="square">
            <a:spAutoFit/>
          </a:bodyPr>
          <a:lstStyle/>
          <a:p>
            <a:pPr marL="280988" indent="-280988">
              <a:buFont typeface="Wingdings" pitchFamily="2" charset="2"/>
              <a:buChar char="§"/>
            </a:pPr>
            <a:r>
              <a:rPr lang="en-US" sz="2600" dirty="0">
                <a:latin typeface="Arial Narrow" panose="020B0606020202030204" pitchFamily="34" charset="0"/>
              </a:rPr>
              <a:t>Districts allocate Title I funds to qualifying schools based on the number of students eligible to receive free/reduced price meals</a:t>
            </a:r>
          </a:p>
          <a:p>
            <a:pPr marL="280988" indent="-280988">
              <a:buFont typeface="Wingdings" pitchFamily="2" charset="2"/>
              <a:buNone/>
            </a:pPr>
            <a:endParaRPr lang="en-US" sz="2600" dirty="0">
              <a:latin typeface="Arial Narrow" panose="020B0606020202030204" pitchFamily="34" charset="0"/>
            </a:endParaRPr>
          </a:p>
          <a:p>
            <a:pPr marL="280988" indent="-280988">
              <a:buFont typeface="Wingdings" pitchFamily="2" charset="2"/>
              <a:buChar char="§"/>
            </a:pPr>
            <a:r>
              <a:rPr lang="en-US" sz="2600" dirty="0">
                <a:latin typeface="Arial Narrow" panose="020B0606020202030204" pitchFamily="34" charset="0"/>
              </a:rPr>
              <a:t>Title I must supplement, not supplant district funds</a:t>
            </a:r>
          </a:p>
          <a:p>
            <a:pPr marL="280988" indent="-280988">
              <a:buFont typeface="Wingdings" pitchFamily="2" charset="2"/>
              <a:buNone/>
            </a:pPr>
            <a:endParaRPr lang="en-US" sz="2600" dirty="0">
              <a:latin typeface="Arial Narrow" panose="020B0606020202030204" pitchFamily="34" charset="0"/>
            </a:endParaRPr>
          </a:p>
          <a:p>
            <a:pPr marL="280988" indent="-280988">
              <a:buFont typeface="Wingdings" pitchFamily="2" charset="2"/>
              <a:buChar char="§"/>
            </a:pPr>
            <a:r>
              <a:rPr lang="en-US" sz="2600" dirty="0">
                <a:latin typeface="Arial Narrow" panose="020B0606020202030204" pitchFamily="34" charset="0"/>
              </a:rPr>
              <a:t>A specified amount of the Title I grant must be spent on family engagement and professional development</a:t>
            </a:r>
          </a:p>
          <a:p>
            <a:pPr marL="280988" indent="-280988">
              <a:buFont typeface="Wingdings" pitchFamily="2" charset="2"/>
              <a:buChar char="§"/>
            </a:pPr>
            <a:endParaRPr lang="en-US" sz="2600" dirty="0">
              <a:latin typeface="Arial Narrow" panose="020B0606020202030204" pitchFamily="34" charset="0"/>
            </a:endParaRPr>
          </a:p>
          <a:p>
            <a:pPr marL="280988" indent="-280988">
              <a:buFont typeface="Wingdings" pitchFamily="2" charset="2"/>
              <a:buChar char="§"/>
            </a:pPr>
            <a:r>
              <a:rPr lang="en-US" sz="2600" dirty="0">
                <a:latin typeface="Arial Narrow" panose="020B0606020202030204" pitchFamily="34" charset="0"/>
              </a:rPr>
              <a:t>Parents have the right to give input regarding how the school will use its Title I funds</a:t>
            </a:r>
          </a:p>
        </p:txBody>
      </p:sp>
      <p:sp>
        <p:nvSpPr>
          <p:cNvPr id="4" name="Slide Number Placeholder 3"/>
          <p:cNvSpPr>
            <a:spLocks noGrp="1"/>
          </p:cNvSpPr>
          <p:nvPr>
            <p:ph type="sldNum" sz="quarter" idx="12"/>
          </p:nvPr>
        </p:nvSpPr>
        <p:spPr/>
        <p:txBody>
          <a:bodyPr/>
          <a:lstStyle/>
          <a:p>
            <a:pPr>
              <a:defRPr/>
            </a:pPr>
            <a:fld id="{EC355F65-3290-4159-BDA6-D4680175CD5C}" type="slidenum">
              <a:rPr lang="en-US" smtClean="0"/>
              <a:pPr>
                <a:defRPr/>
              </a:pPr>
              <a:t>4</a:t>
            </a:fld>
            <a:endParaRPr lang="en-US" dirty="0"/>
          </a:p>
        </p:txBody>
      </p:sp>
    </p:spTree>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152400"/>
            <a:ext cx="7239000" cy="838200"/>
          </a:xfrm>
        </p:spPr>
        <p:txBody>
          <a:bodyPr/>
          <a:lstStyle/>
          <a:p>
            <a:r>
              <a:rPr lang="en-US" dirty="0"/>
              <a:t>Who decides how funds are used?</a:t>
            </a:r>
          </a:p>
        </p:txBody>
      </p:sp>
      <p:sp>
        <p:nvSpPr>
          <p:cNvPr id="3" name="Content Placeholder 2"/>
          <p:cNvSpPr>
            <a:spLocks noGrp="1"/>
          </p:cNvSpPr>
          <p:nvPr>
            <p:ph idx="1"/>
          </p:nvPr>
        </p:nvSpPr>
        <p:spPr>
          <a:xfrm>
            <a:off x="1619794" y="838200"/>
            <a:ext cx="7162800" cy="5562600"/>
          </a:xfrm>
        </p:spPr>
        <p:txBody>
          <a:bodyPr/>
          <a:lstStyle/>
          <a:p>
            <a:pPr eaLnBrk="1" hangingPunct="1"/>
            <a:r>
              <a:rPr lang="en-US" altLang="en-US" sz="2400" b="1" dirty="0">
                <a:latin typeface="Arial Narrow" panose="020B0606020202030204" pitchFamily="34" charset="0"/>
              </a:rPr>
              <a:t>Your administrative team considers data and feedback collected throughout the school year to build their school budget</a:t>
            </a:r>
          </a:p>
          <a:p>
            <a:pPr eaLnBrk="1" hangingPunct="1"/>
            <a:r>
              <a:rPr lang="en-US" altLang="en-US" sz="2400" b="1" dirty="0">
                <a:latin typeface="Arial Narrow" panose="020B0606020202030204" pitchFamily="34" charset="0"/>
              </a:rPr>
              <a:t>Every school has a School Advisory Council (SAC) composed of:</a:t>
            </a:r>
          </a:p>
          <a:p>
            <a:pPr lvl="1" eaLnBrk="1" hangingPunct="1"/>
            <a:r>
              <a:rPr lang="en-US" altLang="en-US" sz="2200" i="0" dirty="0">
                <a:latin typeface="Arial Narrow" panose="020B0606020202030204" pitchFamily="34" charset="0"/>
              </a:rPr>
              <a:t>parents, teachers, staff, community members, principal and students (at middle and high schools)</a:t>
            </a:r>
          </a:p>
          <a:p>
            <a:pPr eaLnBrk="1" hangingPunct="1"/>
            <a:r>
              <a:rPr lang="en-US" altLang="en-US" sz="2400" b="1" dirty="0">
                <a:latin typeface="Arial Narrow" panose="020B0606020202030204" pitchFamily="34" charset="0"/>
              </a:rPr>
              <a:t>The School Advisory Council helps determine how to use Title I funds.  </a:t>
            </a:r>
            <a:r>
              <a:rPr lang="en-US" altLang="en-US" sz="2400" b="1" u="sng" dirty="0">
                <a:latin typeface="Arial Narrow" panose="020B0606020202030204" pitchFamily="34" charset="0"/>
              </a:rPr>
              <a:t>Please consider joining!</a:t>
            </a:r>
          </a:p>
          <a:p>
            <a:pPr eaLnBrk="1" hangingPunct="1"/>
            <a:r>
              <a:rPr lang="en-US" altLang="en-US" sz="2400" b="1" dirty="0">
                <a:latin typeface="Arial Narrow" panose="020B0606020202030204" pitchFamily="34" charset="0"/>
              </a:rPr>
              <a:t>Use of Title I funds must align with the goals of the School Improvement Plan (SIP) and School-wide Plan (SWP) for Title I</a:t>
            </a:r>
          </a:p>
          <a:p>
            <a:pPr lvl="1" eaLnBrk="1" hangingPunct="1"/>
            <a:r>
              <a:rPr lang="en-US" altLang="en-US" i="0" dirty="0">
                <a:latin typeface="Arial Narrow" panose="020B0606020202030204" pitchFamily="34" charset="0"/>
              </a:rPr>
              <a:t>Copies of these documents are available for review in the school office (translated, when possible)</a:t>
            </a:r>
          </a:p>
        </p:txBody>
      </p:sp>
      <p:sp>
        <p:nvSpPr>
          <p:cNvPr id="4" name="Slide Number Placeholder 3"/>
          <p:cNvSpPr>
            <a:spLocks noGrp="1"/>
          </p:cNvSpPr>
          <p:nvPr>
            <p:ph type="sldNum" sz="quarter" idx="12"/>
          </p:nvPr>
        </p:nvSpPr>
        <p:spPr/>
        <p:txBody>
          <a:bodyPr/>
          <a:lstStyle/>
          <a:p>
            <a:pPr>
              <a:defRPr/>
            </a:pPr>
            <a:fld id="{EC355F65-3290-4159-BDA6-D4680175CD5C}" type="slidenum">
              <a:rPr lang="en-US" smtClean="0"/>
              <a:pPr>
                <a:defRPr/>
              </a:pPr>
              <a:t>5</a:t>
            </a:fld>
            <a:endParaRPr lang="en-US" dirty="0"/>
          </a:p>
        </p:txBody>
      </p:sp>
    </p:spTree>
    <p:extLst>
      <p:ext uri="{BB962C8B-B14F-4D97-AF65-F5344CB8AC3E}">
        <p14:creationId xmlns:p14="http://schemas.microsoft.com/office/powerpoint/2010/main" val="635456474"/>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9"/>
          <p:cNvSpPr>
            <a:spLocks noGrp="1" noChangeArrowheads="1"/>
          </p:cNvSpPr>
          <p:nvPr>
            <p:ph type="title"/>
          </p:nvPr>
        </p:nvSpPr>
        <p:spPr>
          <a:xfrm>
            <a:off x="561975" y="304800"/>
            <a:ext cx="8959850" cy="838200"/>
          </a:xfrm>
        </p:spPr>
        <p:txBody>
          <a:bodyPr/>
          <a:lstStyle/>
          <a:p>
            <a:pPr algn="ctr" eaLnBrk="1" hangingPunct="1"/>
            <a:r>
              <a:rPr lang="en-US" sz="4800" dirty="0"/>
              <a:t>Title I Programs</a:t>
            </a:r>
          </a:p>
        </p:txBody>
      </p:sp>
      <p:sp>
        <p:nvSpPr>
          <p:cNvPr id="8195" name="Text Box 13"/>
          <p:cNvSpPr txBox="1">
            <a:spLocks noChangeArrowheads="1"/>
          </p:cNvSpPr>
          <p:nvPr/>
        </p:nvSpPr>
        <p:spPr bwMode="auto">
          <a:xfrm>
            <a:off x="1143000" y="1676400"/>
            <a:ext cx="7391400" cy="2893100"/>
          </a:xfrm>
          <a:prstGeom prst="rect">
            <a:avLst/>
          </a:prstGeom>
          <a:noFill/>
          <a:ln w="28575" algn="ctr">
            <a:noFill/>
            <a:miter lim="800000"/>
            <a:headEnd/>
            <a:tailEnd/>
          </a:ln>
        </p:spPr>
        <p:txBody>
          <a:bodyPr wrap="square">
            <a:spAutoFit/>
          </a:bodyPr>
          <a:lstStyle/>
          <a:p>
            <a:pPr marL="858838" indent="-173038">
              <a:buFont typeface="Wingdings" pitchFamily="2" charset="2"/>
              <a:buChar char="§"/>
            </a:pPr>
            <a:r>
              <a:rPr lang="en-US" sz="2600" dirty="0">
                <a:latin typeface="Arial Narrow" panose="020B0606020202030204" pitchFamily="34" charset="0"/>
              </a:rPr>
              <a:t>All Title I public schools in Brevard are school-wide programs, meaning Title I funds, along with other local-, state- and federal funding sources are used to support all students in the school</a:t>
            </a:r>
          </a:p>
          <a:p>
            <a:pPr marL="858838" indent="-173038"/>
            <a:endParaRPr lang="en-US" sz="2600" dirty="0">
              <a:latin typeface="Arial Narrow" panose="020B0606020202030204" pitchFamily="34" charset="0"/>
            </a:endParaRPr>
          </a:p>
          <a:p>
            <a:pPr marL="858838" indent="-173038">
              <a:buFont typeface="Wingdings" pitchFamily="2" charset="2"/>
              <a:buChar char="§"/>
            </a:pPr>
            <a:r>
              <a:rPr lang="en-US" sz="2600" dirty="0">
                <a:latin typeface="Arial Narrow" panose="020B0606020202030204" pitchFamily="34" charset="0"/>
              </a:rPr>
              <a:t>The primary focus of the Title I program is to support the students most at-risk for academic failure</a:t>
            </a:r>
          </a:p>
          <a:p>
            <a:pPr marL="685800"/>
            <a:endParaRPr lang="en-US" sz="2600" dirty="0">
              <a:latin typeface="Arial Narrow" panose="020B0606020202030204" pitchFamily="34" charset="0"/>
            </a:endParaRPr>
          </a:p>
        </p:txBody>
      </p:sp>
      <p:sp>
        <p:nvSpPr>
          <p:cNvPr id="8211" name="Text Box 19"/>
          <p:cNvSpPr txBox="1">
            <a:spLocks noChangeArrowheads="1"/>
          </p:cNvSpPr>
          <p:nvPr/>
        </p:nvSpPr>
        <p:spPr bwMode="auto">
          <a:xfrm>
            <a:off x="1290638" y="1320800"/>
            <a:ext cx="7794625" cy="433388"/>
          </a:xfrm>
          <a:prstGeom prst="rect">
            <a:avLst/>
          </a:prstGeom>
          <a:noFill/>
          <a:ln w="28575" algn="ctr">
            <a:noFill/>
            <a:miter lim="800000"/>
            <a:headEnd/>
            <a:tailEnd/>
          </a:ln>
          <a:effectLst/>
        </p:spPr>
        <p:txBody>
          <a:bodyPr>
            <a:spAutoFit/>
          </a:bodyPr>
          <a:lstStyle/>
          <a:p>
            <a:pPr algn="ctr">
              <a:buFont typeface="Wingdings" pitchFamily="2" charset="2"/>
              <a:buNone/>
              <a:defRPr/>
            </a:pPr>
            <a:r>
              <a:rPr lang="en-US" sz="2800" dirty="0">
                <a:effectLst>
                  <a:outerShdw blurRad="38100" dist="38100" dir="2700000" algn="tl">
                    <a:srgbClr val="C0C0C0"/>
                  </a:outerShdw>
                </a:effectLst>
                <a:latin typeface="Tahoma" pitchFamily="34" charset="0"/>
              </a:rPr>
              <a:t> </a:t>
            </a:r>
          </a:p>
        </p:txBody>
      </p:sp>
      <p:sp>
        <p:nvSpPr>
          <p:cNvPr id="5" name="Slide Number Placeholder 4"/>
          <p:cNvSpPr>
            <a:spLocks noGrp="1"/>
          </p:cNvSpPr>
          <p:nvPr>
            <p:ph type="sldNum" sz="quarter" idx="12"/>
          </p:nvPr>
        </p:nvSpPr>
        <p:spPr/>
        <p:txBody>
          <a:bodyPr/>
          <a:lstStyle/>
          <a:p>
            <a:pPr>
              <a:defRPr/>
            </a:pPr>
            <a:fld id="{EC355F65-3290-4159-BDA6-D4680175CD5C}" type="slidenum">
              <a:rPr lang="en-US" smtClean="0"/>
              <a:pPr>
                <a:defRPr/>
              </a:pPr>
              <a:t>6</a:t>
            </a:fld>
            <a:endParaRPr lang="en-US" dirty="0"/>
          </a:p>
        </p:txBody>
      </p:sp>
    </p:spTree>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of Title I Funds</a:t>
            </a:r>
          </a:p>
        </p:txBody>
      </p:sp>
      <p:sp>
        <p:nvSpPr>
          <p:cNvPr id="4" name="Content Placeholder 3"/>
          <p:cNvSpPr>
            <a:spLocks noGrp="1"/>
          </p:cNvSpPr>
          <p:nvPr>
            <p:ph sz="half" idx="2"/>
          </p:nvPr>
        </p:nvSpPr>
        <p:spPr>
          <a:xfrm>
            <a:off x="1600200" y="1485900"/>
            <a:ext cx="7086600" cy="4572000"/>
          </a:xfrm>
        </p:spPr>
        <p:txBody>
          <a:bodyPr/>
          <a:lstStyle/>
          <a:p>
            <a:r>
              <a:rPr lang="en-US" dirty="0">
                <a:solidFill>
                  <a:srgbClr val="002060"/>
                </a:solidFill>
                <a:latin typeface="Arial Narrow" panose="020B0606020202030204" pitchFamily="34" charset="0"/>
              </a:rPr>
              <a:t>Palm Bay Academy </a:t>
            </a:r>
            <a:r>
              <a:rPr lang="en-US" dirty="0">
                <a:latin typeface="Arial Narrow" panose="020B0606020202030204" pitchFamily="34" charset="0"/>
              </a:rPr>
              <a:t>is provided with </a:t>
            </a:r>
            <a:r>
              <a:rPr lang="en-US" dirty="0" smtClean="0">
                <a:latin typeface="Arial Narrow" panose="020B0606020202030204" pitchFamily="34" charset="0"/>
              </a:rPr>
              <a:t>$</a:t>
            </a:r>
            <a:r>
              <a:rPr lang="en-US" dirty="0" smtClean="0">
                <a:solidFill>
                  <a:srgbClr val="002060"/>
                </a:solidFill>
                <a:latin typeface="Arial Narrow" panose="020B0606020202030204" pitchFamily="34" charset="0"/>
              </a:rPr>
              <a:t>211,552</a:t>
            </a:r>
            <a:r>
              <a:rPr lang="en-US" dirty="0" smtClean="0">
                <a:latin typeface="Arial Narrow" panose="020B0606020202030204" pitchFamily="34" charset="0"/>
              </a:rPr>
              <a:t> </a:t>
            </a:r>
            <a:r>
              <a:rPr lang="en-US" dirty="0">
                <a:latin typeface="Arial Narrow" panose="020B0606020202030204" pitchFamily="34" charset="0"/>
              </a:rPr>
              <a:t>to pay for services and programs for our students.</a:t>
            </a:r>
          </a:p>
          <a:p>
            <a:r>
              <a:rPr lang="en-US" dirty="0">
                <a:latin typeface="Arial Narrow" panose="020B0606020202030204" pitchFamily="34" charset="0"/>
              </a:rPr>
              <a:t>School-based Title I funds pay for the following:</a:t>
            </a:r>
          </a:p>
          <a:p>
            <a:pPr lvl="1"/>
            <a:r>
              <a:rPr lang="en-US" dirty="0">
                <a:solidFill>
                  <a:srgbClr val="002060"/>
                </a:solidFill>
                <a:latin typeface="Arial Narrow" panose="020B0606020202030204" pitchFamily="34" charset="0"/>
              </a:rPr>
              <a:t>Parent Engagement Programs</a:t>
            </a:r>
          </a:p>
          <a:p>
            <a:pPr lvl="1"/>
            <a:r>
              <a:rPr lang="en-US" dirty="0">
                <a:solidFill>
                  <a:srgbClr val="002060"/>
                </a:solidFill>
                <a:latin typeface="Arial Narrow" panose="020B0606020202030204" pitchFamily="34" charset="0"/>
              </a:rPr>
              <a:t>Intervention Teachers</a:t>
            </a:r>
          </a:p>
          <a:p>
            <a:pPr lvl="1"/>
            <a:r>
              <a:rPr lang="en-US" dirty="0">
                <a:solidFill>
                  <a:srgbClr val="002060"/>
                </a:solidFill>
                <a:latin typeface="Arial Narrow" panose="020B0606020202030204" pitchFamily="34" charset="0"/>
              </a:rPr>
              <a:t>Intervention Teacher’s Aides</a:t>
            </a:r>
          </a:p>
          <a:p>
            <a:pPr lvl="1"/>
            <a:r>
              <a:rPr lang="en-US" dirty="0">
                <a:solidFill>
                  <a:srgbClr val="002060"/>
                </a:solidFill>
                <a:latin typeface="Arial Narrow" panose="020B0606020202030204" pitchFamily="34" charset="0"/>
              </a:rPr>
              <a:t>Reading Coach</a:t>
            </a:r>
          </a:p>
          <a:p>
            <a:pPr lvl="1"/>
            <a:r>
              <a:rPr lang="en-US" dirty="0">
                <a:solidFill>
                  <a:srgbClr val="002060"/>
                </a:solidFill>
                <a:latin typeface="Arial Narrow" panose="020B0606020202030204" pitchFamily="34" charset="0"/>
              </a:rPr>
              <a:t>Educational Programs such as I-Ready</a:t>
            </a:r>
          </a:p>
          <a:p>
            <a:pPr lvl="1"/>
            <a:endParaRPr lang="en-US" dirty="0"/>
          </a:p>
        </p:txBody>
      </p:sp>
      <p:sp>
        <p:nvSpPr>
          <p:cNvPr id="5" name="Slide Number Placeholder 4"/>
          <p:cNvSpPr>
            <a:spLocks noGrp="1"/>
          </p:cNvSpPr>
          <p:nvPr>
            <p:ph type="sldNum" sz="quarter" idx="12"/>
          </p:nvPr>
        </p:nvSpPr>
        <p:spPr/>
        <p:txBody>
          <a:bodyPr/>
          <a:lstStyle/>
          <a:p>
            <a:pPr>
              <a:defRPr/>
            </a:pPr>
            <a:fld id="{9A77A958-841B-43D5-9D1F-B030659F0973}" type="slidenum">
              <a:rPr lang="en-US" smtClean="0"/>
              <a:pPr>
                <a:defRPr/>
              </a:pPr>
              <a:t>7</a:t>
            </a:fld>
            <a:endParaRPr lang="en-US" dirty="0"/>
          </a:p>
        </p:txBody>
      </p:sp>
    </p:spTree>
    <p:extLst>
      <p:ext uri="{BB962C8B-B14F-4D97-AF65-F5344CB8AC3E}">
        <p14:creationId xmlns:p14="http://schemas.microsoft.com/office/powerpoint/2010/main" val="668872045"/>
      </p:ext>
    </p:extLst>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School Grade Information</a:t>
            </a:r>
          </a:p>
        </p:txBody>
      </p:sp>
      <p:sp>
        <p:nvSpPr>
          <p:cNvPr id="3" name="Content Placeholder 2"/>
          <p:cNvSpPr>
            <a:spLocks noGrp="1"/>
          </p:cNvSpPr>
          <p:nvPr>
            <p:ph idx="1"/>
          </p:nvPr>
        </p:nvSpPr>
        <p:spPr/>
        <p:txBody>
          <a:bodyPr/>
          <a:lstStyle/>
          <a:p>
            <a:r>
              <a:rPr lang="en-US" altLang="en-US" dirty="0">
                <a:solidFill>
                  <a:schemeClr val="accent2">
                    <a:lumMod val="75000"/>
                  </a:schemeClr>
                </a:solidFill>
              </a:rPr>
              <a:t>Palm Bay Academy’s school grade this past year was a C. Our reading and math </a:t>
            </a:r>
            <a:r>
              <a:rPr lang="en-US" altLang="en-US" dirty="0" smtClean="0">
                <a:solidFill>
                  <a:schemeClr val="accent2">
                    <a:lumMod val="75000"/>
                  </a:schemeClr>
                </a:solidFill>
              </a:rPr>
              <a:t>scores </a:t>
            </a:r>
            <a:r>
              <a:rPr lang="en-US" altLang="en-US" dirty="0">
                <a:solidFill>
                  <a:schemeClr val="accent2">
                    <a:lumMod val="75000"/>
                  </a:schemeClr>
                </a:solidFill>
              </a:rPr>
              <a:t>from the past three years have been lower than we would like them to be.  We have worked hard to create an action plan that will allow us to improve these scores and accelerate student learning. This includes a deep analysis of the previous years FSA scores and data trends to help identify which content areas need the most work. </a:t>
            </a:r>
          </a:p>
        </p:txBody>
      </p:sp>
      <p:sp>
        <p:nvSpPr>
          <p:cNvPr id="4" name="Slide Number Placeholder 3"/>
          <p:cNvSpPr>
            <a:spLocks noGrp="1"/>
          </p:cNvSpPr>
          <p:nvPr>
            <p:ph type="sldNum" sz="quarter" idx="12"/>
          </p:nvPr>
        </p:nvSpPr>
        <p:spPr/>
        <p:txBody>
          <a:bodyPr/>
          <a:lstStyle/>
          <a:p>
            <a:pPr>
              <a:defRPr/>
            </a:pPr>
            <a:fld id="{EC355F65-3290-4159-BDA6-D4680175CD5C}" type="slidenum">
              <a:rPr lang="en-US" smtClean="0"/>
              <a:pPr>
                <a:defRPr/>
              </a:pPr>
              <a:t>8</a:t>
            </a:fld>
            <a:endParaRPr lang="en-US" dirty="0"/>
          </a:p>
        </p:txBody>
      </p:sp>
    </p:spTree>
    <p:extLst>
      <p:ext uri="{BB962C8B-B14F-4D97-AF65-F5344CB8AC3E}">
        <p14:creationId xmlns:p14="http://schemas.microsoft.com/office/powerpoint/2010/main" val="2687600781"/>
      </p:ext>
    </p:extLst>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SIP/SWP Goals</a:t>
            </a:r>
          </a:p>
        </p:txBody>
      </p:sp>
      <p:sp>
        <p:nvSpPr>
          <p:cNvPr id="3" name="Content Placeholder 2"/>
          <p:cNvSpPr>
            <a:spLocks noGrp="1"/>
          </p:cNvSpPr>
          <p:nvPr>
            <p:ph idx="1"/>
          </p:nvPr>
        </p:nvSpPr>
        <p:spPr/>
        <p:txBody>
          <a:bodyPr/>
          <a:lstStyle/>
          <a:p>
            <a:r>
              <a:rPr lang="en-US" dirty="0">
                <a:solidFill>
                  <a:srgbClr val="002060"/>
                </a:solidFill>
              </a:rPr>
              <a:t>How we Use Title I funds to support SIP and SWP goals</a:t>
            </a:r>
          </a:p>
          <a:p>
            <a:r>
              <a:rPr lang="en-US" sz="1600" dirty="0">
                <a:solidFill>
                  <a:srgbClr val="7030A0"/>
                </a:solidFill>
              </a:rPr>
              <a:t>A large portion of our Title I funds are used to hire personnel.  We currently have </a:t>
            </a:r>
            <a:r>
              <a:rPr lang="en-US" sz="1600" dirty="0" smtClean="0">
                <a:solidFill>
                  <a:srgbClr val="7030A0"/>
                </a:solidFill>
              </a:rPr>
              <a:t>three </a:t>
            </a:r>
            <a:r>
              <a:rPr lang="en-US" sz="1600" dirty="0">
                <a:solidFill>
                  <a:srgbClr val="7030A0"/>
                </a:solidFill>
              </a:rPr>
              <a:t>interventionists Ms. </a:t>
            </a:r>
            <a:r>
              <a:rPr lang="en-US" sz="1600" dirty="0" smtClean="0">
                <a:solidFill>
                  <a:srgbClr val="7030A0"/>
                </a:solidFill>
              </a:rPr>
              <a:t>Orellana, Ms. McClendon, and Mrs</a:t>
            </a:r>
            <a:r>
              <a:rPr lang="en-US" sz="1600" dirty="0">
                <a:solidFill>
                  <a:srgbClr val="7030A0"/>
                </a:solidFill>
              </a:rPr>
              <a:t>. Houlihan.  </a:t>
            </a:r>
            <a:r>
              <a:rPr lang="en-US" sz="1600" dirty="0" smtClean="0">
                <a:solidFill>
                  <a:srgbClr val="7030A0"/>
                </a:solidFill>
              </a:rPr>
              <a:t>Interventionists </a:t>
            </a:r>
            <a:r>
              <a:rPr lang="en-US" sz="1600" dirty="0">
                <a:solidFill>
                  <a:srgbClr val="7030A0"/>
                </a:solidFill>
              </a:rPr>
              <a:t>work to help students bridge the gap in math and reading. </a:t>
            </a:r>
            <a:r>
              <a:rPr lang="en-US" sz="1600" dirty="0" smtClean="0">
                <a:solidFill>
                  <a:srgbClr val="7030A0"/>
                </a:solidFill>
              </a:rPr>
              <a:t>We are currently seeking a Reading Coach. </a:t>
            </a:r>
            <a:endParaRPr lang="en-US" sz="1600" dirty="0">
              <a:solidFill>
                <a:srgbClr val="7030A0"/>
              </a:solidFill>
            </a:endParaRPr>
          </a:p>
          <a:p>
            <a:r>
              <a:rPr lang="en-US" sz="1600" dirty="0">
                <a:solidFill>
                  <a:srgbClr val="7030A0"/>
                </a:solidFill>
              </a:rPr>
              <a:t>We want to improve our student's scientific ability as well and to do this we purchased STEM kits and </a:t>
            </a:r>
            <a:r>
              <a:rPr lang="en-US" sz="1600" dirty="0" smtClean="0">
                <a:solidFill>
                  <a:srgbClr val="7030A0"/>
                </a:solidFill>
              </a:rPr>
              <a:t>have created a science lab that all classes visit for an hour each week to practice hands-on science. </a:t>
            </a:r>
            <a:endParaRPr lang="en-US" sz="1600" dirty="0">
              <a:solidFill>
                <a:srgbClr val="7030A0"/>
              </a:solidFill>
            </a:endParaRPr>
          </a:p>
          <a:p>
            <a:r>
              <a:rPr lang="en-US" sz="1600" dirty="0">
                <a:solidFill>
                  <a:srgbClr val="7030A0"/>
                </a:solidFill>
              </a:rPr>
              <a:t> We hope to increase positive behaviors in our school by continuing to use the Leader in Me program and have loved what we have seen so far. </a:t>
            </a:r>
            <a:r>
              <a:rPr lang="en-US" sz="1600" dirty="0" smtClean="0">
                <a:solidFill>
                  <a:srgbClr val="7030A0"/>
                </a:solidFill>
              </a:rPr>
              <a:t>Students and teachers are infusing the 7 Habits into their school day and hopefully their </a:t>
            </a:r>
            <a:r>
              <a:rPr lang="en-US" sz="1600" dirty="0" err="1" smtClean="0">
                <a:solidFill>
                  <a:srgbClr val="7030A0"/>
                </a:solidFill>
              </a:rPr>
              <a:t>homelives</a:t>
            </a:r>
            <a:r>
              <a:rPr lang="en-US" sz="1600" dirty="0" smtClean="0">
                <a:solidFill>
                  <a:srgbClr val="7030A0"/>
                </a:solidFill>
              </a:rPr>
              <a:t> as well!</a:t>
            </a:r>
            <a:endParaRPr lang="en-US" dirty="0">
              <a:solidFill>
                <a:srgbClr val="FF0000"/>
              </a:solidFill>
            </a:endParaRPr>
          </a:p>
        </p:txBody>
      </p:sp>
      <p:sp>
        <p:nvSpPr>
          <p:cNvPr id="4" name="Slide Number Placeholder 3"/>
          <p:cNvSpPr>
            <a:spLocks noGrp="1"/>
          </p:cNvSpPr>
          <p:nvPr>
            <p:ph type="sldNum" sz="quarter" idx="12"/>
          </p:nvPr>
        </p:nvSpPr>
        <p:spPr/>
        <p:txBody>
          <a:bodyPr/>
          <a:lstStyle/>
          <a:p>
            <a:pPr>
              <a:defRPr/>
            </a:pPr>
            <a:fld id="{EC355F65-3290-4159-BDA6-D4680175CD5C}" type="slidenum">
              <a:rPr lang="en-US" smtClean="0"/>
              <a:pPr>
                <a:defRPr/>
              </a:pPr>
              <a:t>9</a:t>
            </a:fld>
            <a:endParaRPr lang="en-US" dirty="0"/>
          </a:p>
        </p:txBody>
      </p:sp>
    </p:spTree>
    <p:extLst>
      <p:ext uri="{BB962C8B-B14F-4D97-AF65-F5344CB8AC3E}">
        <p14:creationId xmlns:p14="http://schemas.microsoft.com/office/powerpoint/2010/main" val="2333147029"/>
      </p:ext>
    </p:extLst>
  </p:cSld>
  <p:clrMapOvr>
    <a:masterClrMapping/>
  </p:clrMapOvr>
  <p:transition>
    <p:fade thruBlk="1"/>
  </p:transition>
</p:sld>
</file>

<file path=ppt/theme/theme1.xml><?xml version="1.0" encoding="utf-8"?>
<a:theme xmlns:a="http://schemas.openxmlformats.org/drawingml/2006/main" name="Classroom expectations presentation">
  <a:themeElements>
    <a:clrScheme name="Classroom expectations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lassroom expectations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0C0C0"/>
        </a:solidFill>
        <a:ln w="2857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C0C0C0"/>
        </a:solidFill>
        <a:ln w="2857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lassroom expectations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lassroom expectations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lassroom expectations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lassroom expectations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lassroom expectations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lassroom expectations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lassroom expectations presentatio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lassroom expectations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lassroom expectations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lassroom expectations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lassroom expectations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lassroom expectations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lassroom expectations presentation 1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120048</TotalTime>
  <Words>1953</Words>
  <Application>Microsoft Office PowerPoint</Application>
  <PresentationFormat>On-screen Show (4:3)</PresentationFormat>
  <Paragraphs>213</Paragraphs>
  <Slides>28</Slides>
  <Notes>23</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Classroom expectations presentation</vt:lpstr>
      <vt:lpstr>Title I Annual Meeting  </vt:lpstr>
      <vt:lpstr>Purpose of Meeting</vt:lpstr>
      <vt:lpstr>What is Title I?</vt:lpstr>
      <vt:lpstr>Title I Funding</vt:lpstr>
      <vt:lpstr>Who decides how funds are used?</vt:lpstr>
      <vt:lpstr>Title I Programs</vt:lpstr>
      <vt:lpstr>Use of Title I Funds</vt:lpstr>
      <vt:lpstr>School Grade Information</vt:lpstr>
      <vt:lpstr>SIP/SWP Goals</vt:lpstr>
      <vt:lpstr>7 Habits of the Leader in Me…</vt:lpstr>
      <vt:lpstr>Educational Standards</vt:lpstr>
      <vt:lpstr>Testing</vt:lpstr>
      <vt:lpstr>Testing</vt:lpstr>
      <vt:lpstr>Parent and Family Engagement Plan (PFEP)</vt:lpstr>
      <vt:lpstr>Parent and Family Engagement Plan (PFEP)</vt:lpstr>
      <vt:lpstr>Parent and Family Engagement Plan (PFEP)</vt:lpstr>
      <vt:lpstr>Parent and Family Engagement Plan (PFEP)</vt:lpstr>
      <vt:lpstr>Parent and Family Engagement Plan(PFEP)</vt:lpstr>
      <vt:lpstr>Parent Survey Results</vt:lpstr>
      <vt:lpstr>Title I Complaint Procedure</vt:lpstr>
      <vt:lpstr>School-Parent Compact</vt:lpstr>
      <vt:lpstr>Parents’ Right to Know</vt:lpstr>
      <vt:lpstr>Research shows… (Epstein and Associates, 2009)</vt:lpstr>
      <vt:lpstr>Tips for Success:</vt:lpstr>
      <vt:lpstr>Tips for Success:</vt:lpstr>
      <vt:lpstr>Tips for Success:</vt:lpstr>
      <vt:lpstr>Important Sources of Information</vt:lpstr>
      <vt:lpstr>Important Upcoming Events!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 and Families</dc:title>
  <dc:creator>Terry Pitchford</dc:creator>
  <cp:lastModifiedBy>Donna Moore</cp:lastModifiedBy>
  <cp:revision>113</cp:revision>
  <cp:lastPrinted>2022-09-01T13:51:19Z</cp:lastPrinted>
  <dcterms:modified xsi:type="dcterms:W3CDTF">2022-11-04T17:32:02Z</dcterms:modified>
</cp:coreProperties>
</file>